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4" r:id="rId8"/>
    <p:sldId id="265" r:id="rId9"/>
    <p:sldId id="266" r:id="rId10"/>
    <p:sldId id="267"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B56319-AD77-4FA3-A405-3B13909DE159}" type="datetimeFigureOut">
              <a:rPr lang="en-US" smtClean="0"/>
              <a:pPr/>
              <a:t>09-Jan-14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745033-5610-450A-A011-9F870443C9B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B56319-AD77-4FA3-A405-3B13909DE159}" type="datetimeFigureOut">
              <a:rPr lang="en-US" smtClean="0"/>
              <a:pPr/>
              <a:t>09-Jan-14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745033-5610-450A-A011-9F870443C9B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B56319-AD77-4FA3-A405-3B13909DE159}" type="datetimeFigureOut">
              <a:rPr lang="en-US" smtClean="0"/>
              <a:pPr/>
              <a:t>09-Jan-14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745033-5610-450A-A011-9F870443C9B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B56319-AD77-4FA3-A405-3B13909DE159}" type="datetimeFigureOut">
              <a:rPr lang="en-US" smtClean="0"/>
              <a:pPr/>
              <a:t>09-Jan-14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745033-5610-450A-A011-9F870443C9B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B56319-AD77-4FA3-A405-3B13909DE159}" type="datetimeFigureOut">
              <a:rPr lang="en-US" smtClean="0"/>
              <a:pPr/>
              <a:t>09-Jan-14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745033-5610-450A-A011-9F870443C9B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B56319-AD77-4FA3-A405-3B13909DE159}" type="datetimeFigureOut">
              <a:rPr lang="en-US" smtClean="0"/>
              <a:pPr/>
              <a:t>09-Jan-14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745033-5610-450A-A011-9F870443C9B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B56319-AD77-4FA3-A405-3B13909DE159}" type="datetimeFigureOut">
              <a:rPr lang="en-US" smtClean="0"/>
              <a:pPr/>
              <a:t>09-Jan-14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745033-5610-450A-A011-9F870443C9B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B56319-AD77-4FA3-A405-3B13909DE159}" type="datetimeFigureOut">
              <a:rPr lang="en-US" smtClean="0"/>
              <a:pPr/>
              <a:t>09-Jan-14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745033-5610-450A-A011-9F870443C9B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B56319-AD77-4FA3-A405-3B13909DE159}" type="datetimeFigureOut">
              <a:rPr lang="en-US" smtClean="0"/>
              <a:pPr/>
              <a:t>09-Jan-14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745033-5610-450A-A011-9F870443C9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B56319-AD77-4FA3-A405-3B13909DE159}" type="datetimeFigureOut">
              <a:rPr lang="en-US" smtClean="0"/>
              <a:pPr/>
              <a:t>09-Jan-14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745033-5610-450A-A011-9F870443C9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B56319-AD77-4FA3-A405-3B13909DE159}" type="datetimeFigureOut">
              <a:rPr lang="en-US" smtClean="0"/>
              <a:pPr/>
              <a:t>09-Jan-14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745033-5610-450A-A011-9F870443C9B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B56319-AD77-4FA3-A405-3B13909DE159}" type="datetimeFigureOut">
              <a:rPr lang="en-US" smtClean="0"/>
              <a:pPr/>
              <a:t>09-Jan-14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45033-5610-450A-A011-9F870443C9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mailto:info@advancells.com" TargetMode="External"/><Relationship Id="rId5" Type="http://schemas.openxmlformats.org/officeDocument/2006/relationships/hyperlink" Target="http://www.advancells.com/" TargetMode="Externa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1295400"/>
            <a:ext cx="8445500" cy="3962400"/>
          </a:xfrm>
          <a:prstGeom prst="rect">
            <a:avLst/>
          </a:prstGeom>
        </p:spPr>
        <p:txBody>
          <a:bodyPr anchor="b">
            <a:normAutofit fontScale="90000" lnSpcReduction="10000"/>
            <a:scene3d>
              <a:camera prst="orthographicFront"/>
              <a:lightRig rig="soft" dir="t"/>
            </a:scene3d>
            <a:sp3d prstMaterial="softEdge">
              <a:bevelT w="25400" h="25400"/>
            </a:sp3d>
          </a:bodyPr>
          <a:lstStyle/>
          <a:p>
            <a:pPr algn="ctr" fontAlgn="auto">
              <a:lnSpc>
                <a:spcPct val="150000"/>
              </a:lnSpc>
              <a:spcAft>
                <a:spcPts val="0"/>
              </a:spcAft>
              <a:defRPr/>
            </a:pPr>
            <a:r>
              <a:rPr lang="en-US" sz="9800" b="1" dirty="0">
                <a:solidFill>
                  <a:srgbClr val="5CA595"/>
                </a:solidFill>
                <a:effectLst>
                  <a:outerShdw blurRad="31750" dist="25400" dir="5400000" algn="tl" rotWithShape="0">
                    <a:srgbClr val="000000">
                      <a:alpha val="25000"/>
                    </a:srgbClr>
                  </a:outerShdw>
                </a:effectLst>
                <a:latin typeface="Aharoni" pitchFamily="2" charset="-79"/>
                <a:ea typeface="+mj-ea"/>
                <a:cs typeface="Aharoni" pitchFamily="2" charset="-79"/>
              </a:rPr>
              <a:t>Advancells</a:t>
            </a:r>
            <a:r>
              <a:rPr lang="en-US" sz="9800" b="1" dirty="0">
                <a:solidFill>
                  <a:schemeClr val="tx2"/>
                </a:solidFill>
                <a:effectLst>
                  <a:outerShdw blurRad="31750" dist="25400" dir="5400000" algn="tl" rotWithShape="0">
                    <a:srgbClr val="000000">
                      <a:alpha val="25000"/>
                    </a:srgbClr>
                  </a:outerShdw>
                </a:effectLst>
                <a:latin typeface="Aharoni" pitchFamily="2" charset="-79"/>
                <a:ea typeface="+mj-ea"/>
                <a:cs typeface="Aharoni" pitchFamily="2" charset="-79"/>
              </a:rPr>
              <a:t> </a:t>
            </a:r>
            <a:r>
              <a:rPr lang="en-US" sz="4800" b="1" dirty="0">
                <a:solidFill>
                  <a:schemeClr val="tx2"/>
                </a:solidFill>
                <a:effectLst>
                  <a:outerShdw blurRad="31750" dist="25400" dir="5400000" algn="tl" rotWithShape="0">
                    <a:srgbClr val="000000">
                      <a:alpha val="25000"/>
                    </a:srgbClr>
                  </a:outerShdw>
                </a:effectLst>
                <a:latin typeface="Aharoni" pitchFamily="2" charset="-79"/>
                <a:ea typeface="+mj-ea"/>
                <a:cs typeface="Aharoni" pitchFamily="2" charset="-79"/>
              </a:rPr>
              <a:t/>
            </a:r>
            <a:br>
              <a:rPr lang="en-US" sz="4800" b="1" dirty="0">
                <a:solidFill>
                  <a:schemeClr val="tx2"/>
                </a:solidFill>
                <a:effectLst>
                  <a:outerShdw blurRad="31750" dist="25400" dir="5400000" algn="tl" rotWithShape="0">
                    <a:srgbClr val="000000">
                      <a:alpha val="25000"/>
                    </a:srgbClr>
                  </a:outerShdw>
                </a:effectLst>
                <a:latin typeface="Aharoni" pitchFamily="2" charset="-79"/>
                <a:ea typeface="+mj-ea"/>
                <a:cs typeface="Aharoni" pitchFamily="2" charset="-79"/>
              </a:rPr>
            </a:br>
            <a:r>
              <a:rPr lang="en-US" sz="4800" b="1" dirty="0">
                <a:solidFill>
                  <a:srgbClr val="0056AB"/>
                </a:solidFill>
                <a:effectLst>
                  <a:outerShdw blurRad="31750" dist="25400" dir="5400000" algn="tl" rotWithShape="0">
                    <a:srgbClr val="000000">
                      <a:alpha val="25000"/>
                    </a:srgbClr>
                  </a:outerShdw>
                </a:effectLst>
                <a:latin typeface="Aharoni" pitchFamily="2" charset="-79"/>
                <a:ea typeface="+mj-ea"/>
                <a:cs typeface="Aharoni" pitchFamily="2" charset="-79"/>
              </a:rPr>
              <a:t>Infertility Related Diseases</a:t>
            </a:r>
          </a:p>
          <a:p>
            <a:pPr algn="ctr" fontAlgn="auto">
              <a:lnSpc>
                <a:spcPct val="150000"/>
              </a:lnSpc>
              <a:spcAft>
                <a:spcPts val="0"/>
              </a:spcAft>
              <a:defRPr/>
            </a:pPr>
            <a:r>
              <a:rPr lang="en-US" sz="4500" b="1" dirty="0">
                <a:solidFill>
                  <a:schemeClr val="tx1">
                    <a:lumMod val="75000"/>
                    <a:lumOff val="25000"/>
                  </a:schemeClr>
                </a:solidFill>
                <a:effectLst>
                  <a:outerShdw blurRad="31750" dist="25400" dir="5400000" algn="tl" rotWithShape="0">
                    <a:srgbClr val="000000">
                      <a:alpha val="25000"/>
                    </a:srgbClr>
                  </a:outerShdw>
                </a:effectLst>
                <a:latin typeface="Aharoni" pitchFamily="2" charset="-79"/>
                <a:ea typeface="+mj-ea"/>
                <a:cs typeface="Aharoni" pitchFamily="2" charset="-79"/>
              </a:rPr>
              <a:t>Erectile Dysfunction</a:t>
            </a:r>
            <a:endParaRPr lang="en-US" sz="4400" b="1" dirty="0">
              <a:solidFill>
                <a:schemeClr val="tx1">
                  <a:lumMod val="75000"/>
                  <a:lumOff val="25000"/>
                </a:schemeClr>
              </a:solidFill>
              <a:effectLst>
                <a:outerShdw blurRad="31750" dist="25400" dir="5400000" algn="tl" rotWithShape="0">
                  <a:srgbClr val="000000">
                    <a:alpha val="25000"/>
                  </a:srgbClr>
                </a:outerShdw>
              </a:effectLst>
              <a:latin typeface="Adobe Fan Heiti Std B" pitchFamily="34" charset="-128"/>
              <a:ea typeface="Adobe Fan Heiti Std B" pitchFamily="34" charset="-128"/>
              <a:cs typeface="Aharoni" pitchFamily="2" charset="-79"/>
            </a:endParaRPr>
          </a:p>
        </p:txBody>
      </p:sp>
      <p:pic>
        <p:nvPicPr>
          <p:cNvPr id="5" name="Picture 5" descr="logo-final13.png"/>
          <p:cNvPicPr>
            <a:picLocks noChangeAspect="1"/>
          </p:cNvPicPr>
          <p:nvPr/>
        </p:nvPicPr>
        <p:blipFill>
          <a:blip r:embed="rId2"/>
          <a:srcRect/>
          <a:stretch>
            <a:fillRect/>
          </a:stretch>
        </p:blipFill>
        <p:spPr bwMode="auto">
          <a:xfrm>
            <a:off x="6324600" y="5867400"/>
            <a:ext cx="2667000" cy="777875"/>
          </a:xfrm>
          <a:prstGeom prst="rect">
            <a:avLst/>
          </a:prstGeom>
          <a:noFill/>
          <a:ln w="9525">
            <a:noFill/>
            <a:miter lim="800000"/>
            <a:headEnd/>
            <a:tailEnd/>
          </a:ln>
        </p:spPr>
      </p:pic>
      <p:pic>
        <p:nvPicPr>
          <p:cNvPr id="6" name="Picture 4" descr="1A.png"/>
          <p:cNvPicPr>
            <a:picLocks noChangeAspect="1"/>
          </p:cNvPicPr>
          <p:nvPr/>
        </p:nvPicPr>
        <p:blipFill>
          <a:blip r:embed="rId3"/>
          <a:srcRect/>
          <a:stretch>
            <a:fillRect/>
          </a:stretch>
        </p:blipFill>
        <p:spPr bwMode="auto">
          <a:xfrm>
            <a:off x="0" y="0"/>
            <a:ext cx="9144000" cy="16002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a.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Frame 4"/>
          <p:cNvSpPr/>
          <p:nvPr/>
        </p:nvSpPr>
        <p:spPr>
          <a:xfrm>
            <a:off x="0" y="0"/>
            <a:ext cx="9144000" cy="6858000"/>
          </a:xfrm>
          <a:prstGeom prst="frame">
            <a:avLst>
              <a:gd name="adj1" fmla="val 105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6" name="Picture 5" descr="logo-final13.png"/>
          <p:cNvPicPr>
            <a:picLocks noChangeAspect="1"/>
          </p:cNvPicPr>
          <p:nvPr/>
        </p:nvPicPr>
        <p:blipFill>
          <a:blip r:embed="rId3"/>
          <a:srcRect/>
          <a:stretch>
            <a:fillRect/>
          </a:stretch>
        </p:blipFill>
        <p:spPr bwMode="auto">
          <a:xfrm>
            <a:off x="152400" y="136525"/>
            <a:ext cx="2667000" cy="777875"/>
          </a:xfrm>
          <a:prstGeom prst="rect">
            <a:avLst/>
          </a:prstGeom>
          <a:noFill/>
          <a:ln w="9525">
            <a:noFill/>
            <a:miter lim="800000"/>
            <a:headEnd/>
            <a:tailEnd/>
          </a:ln>
        </p:spPr>
      </p:pic>
      <p:cxnSp>
        <p:nvCxnSpPr>
          <p:cNvPr id="7" name="Straight Connector 6"/>
          <p:cNvCxnSpPr/>
          <p:nvPr/>
        </p:nvCxnSpPr>
        <p:spPr>
          <a:xfrm>
            <a:off x="381000" y="989013"/>
            <a:ext cx="8382000" cy="1587"/>
          </a:xfrm>
          <a:prstGeom prst="line">
            <a:avLst/>
          </a:prstGeom>
          <a:ln w="190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066800" y="1066800"/>
            <a:ext cx="7086600" cy="584200"/>
          </a:xfrm>
          <a:prstGeom prst="rect">
            <a:avLst/>
          </a:prstGeom>
        </p:spPr>
        <p:txBody>
          <a:bodyPr>
            <a:spAutoFit/>
          </a:bodyPr>
          <a:lstStyle/>
          <a:p>
            <a:pPr algn="ctr">
              <a:defRPr/>
            </a:pPr>
            <a:r>
              <a:rPr lang="en-US" sz="3200" b="1" dirty="0" smtClean="0">
                <a:solidFill>
                  <a:schemeClr val="accent5">
                    <a:lumMod val="50000"/>
                  </a:schemeClr>
                </a:solidFill>
                <a:latin typeface="Aharoni" pitchFamily="2" charset="-79"/>
                <a:cs typeface="Aharoni" pitchFamily="2" charset="-79"/>
              </a:rPr>
              <a:t>Some Facts</a:t>
            </a:r>
            <a:endParaRPr lang="en-US" sz="3200" b="1" dirty="0">
              <a:solidFill>
                <a:schemeClr val="accent5">
                  <a:lumMod val="50000"/>
                </a:schemeClr>
              </a:solidFill>
              <a:latin typeface="Aharoni" pitchFamily="2" charset="-79"/>
              <a:cs typeface="Aharoni" pitchFamily="2" charset="-79"/>
            </a:endParaRPr>
          </a:p>
        </p:txBody>
      </p:sp>
      <p:pic>
        <p:nvPicPr>
          <p:cNvPr id="11" name="Picture 10" descr="1as.png"/>
          <p:cNvPicPr>
            <a:picLocks noChangeAspect="1"/>
          </p:cNvPicPr>
          <p:nvPr/>
        </p:nvPicPr>
        <p:blipFill>
          <a:blip r:embed="rId4"/>
          <a:stretch>
            <a:fillRect/>
          </a:stretch>
        </p:blipFill>
        <p:spPr>
          <a:xfrm>
            <a:off x="516316" y="1676400"/>
            <a:ext cx="3750884" cy="2362200"/>
          </a:xfrm>
          <a:prstGeom prst="rect">
            <a:avLst/>
          </a:prstGeom>
          <a:ln>
            <a:solidFill>
              <a:schemeClr val="bg1">
                <a:lumMod val="50000"/>
              </a:schemeClr>
            </a:solidFill>
          </a:ln>
        </p:spPr>
      </p:pic>
      <p:pic>
        <p:nvPicPr>
          <p:cNvPr id="12" name="Picture 11" descr="12as.png"/>
          <p:cNvPicPr>
            <a:picLocks noChangeAspect="1"/>
          </p:cNvPicPr>
          <p:nvPr/>
        </p:nvPicPr>
        <p:blipFill>
          <a:blip r:embed="rId5"/>
          <a:stretch>
            <a:fillRect/>
          </a:stretch>
        </p:blipFill>
        <p:spPr>
          <a:xfrm>
            <a:off x="4800600" y="1676400"/>
            <a:ext cx="3733800" cy="2362200"/>
          </a:xfrm>
          <a:prstGeom prst="rect">
            <a:avLst/>
          </a:prstGeom>
          <a:ln>
            <a:solidFill>
              <a:schemeClr val="bg1">
                <a:lumMod val="50000"/>
              </a:schemeClr>
            </a:solidFill>
          </a:ln>
        </p:spPr>
      </p:pic>
      <p:pic>
        <p:nvPicPr>
          <p:cNvPr id="17" name="Picture 16" descr="123a.png"/>
          <p:cNvPicPr>
            <a:picLocks noChangeAspect="1"/>
          </p:cNvPicPr>
          <p:nvPr/>
        </p:nvPicPr>
        <p:blipFill>
          <a:blip r:embed="rId6"/>
          <a:stretch>
            <a:fillRect/>
          </a:stretch>
        </p:blipFill>
        <p:spPr>
          <a:xfrm>
            <a:off x="533401" y="4267201"/>
            <a:ext cx="3733799" cy="2362199"/>
          </a:xfrm>
          <a:prstGeom prst="rect">
            <a:avLst/>
          </a:prstGeom>
          <a:ln>
            <a:solidFill>
              <a:schemeClr val="bg1">
                <a:lumMod val="50000"/>
              </a:schemeClr>
            </a:solidFill>
          </a:ln>
        </p:spPr>
      </p:pic>
      <p:pic>
        <p:nvPicPr>
          <p:cNvPr id="18" name="Picture 17" descr="123ab.png"/>
          <p:cNvPicPr>
            <a:picLocks noChangeAspect="1"/>
          </p:cNvPicPr>
          <p:nvPr/>
        </p:nvPicPr>
        <p:blipFill>
          <a:blip r:embed="rId7"/>
          <a:stretch>
            <a:fillRect/>
          </a:stretch>
        </p:blipFill>
        <p:spPr>
          <a:xfrm>
            <a:off x="4800600" y="4267200"/>
            <a:ext cx="3733800" cy="2362200"/>
          </a:xfrm>
          <a:prstGeom prst="rect">
            <a:avLst/>
          </a:prstGeom>
          <a:ln>
            <a:solidFill>
              <a:schemeClr val="bg1">
                <a:lumMod val="50000"/>
              </a:schemeClr>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4a.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Frame 4"/>
          <p:cNvSpPr/>
          <p:nvPr/>
        </p:nvSpPr>
        <p:spPr>
          <a:xfrm>
            <a:off x="0" y="0"/>
            <a:ext cx="9144000" cy="6858000"/>
          </a:xfrm>
          <a:prstGeom prst="frame">
            <a:avLst>
              <a:gd name="adj1" fmla="val 105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8196" name="Picture 5" descr="logo-final13.png"/>
          <p:cNvPicPr>
            <a:picLocks noChangeAspect="1"/>
          </p:cNvPicPr>
          <p:nvPr/>
        </p:nvPicPr>
        <p:blipFill>
          <a:blip r:embed="rId3"/>
          <a:srcRect/>
          <a:stretch>
            <a:fillRect/>
          </a:stretch>
        </p:blipFill>
        <p:spPr bwMode="auto">
          <a:xfrm>
            <a:off x="152400" y="136525"/>
            <a:ext cx="2667000" cy="777875"/>
          </a:xfrm>
          <a:prstGeom prst="rect">
            <a:avLst/>
          </a:prstGeom>
          <a:noFill/>
          <a:ln w="9525">
            <a:noFill/>
            <a:miter lim="800000"/>
            <a:headEnd/>
            <a:tailEnd/>
          </a:ln>
        </p:spPr>
      </p:pic>
      <p:cxnSp>
        <p:nvCxnSpPr>
          <p:cNvPr id="7" name="Straight Connector 6"/>
          <p:cNvCxnSpPr/>
          <p:nvPr/>
        </p:nvCxnSpPr>
        <p:spPr>
          <a:xfrm>
            <a:off x="381000" y="989013"/>
            <a:ext cx="8382000" cy="1587"/>
          </a:xfrm>
          <a:prstGeom prst="line">
            <a:avLst/>
          </a:prstGeom>
          <a:ln w="190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8600" y="1066800"/>
            <a:ext cx="8686800" cy="584200"/>
          </a:xfrm>
          <a:prstGeom prst="rect">
            <a:avLst/>
          </a:prstGeom>
        </p:spPr>
        <p:txBody>
          <a:bodyPr>
            <a:spAutoFit/>
          </a:bodyPr>
          <a:lstStyle/>
          <a:p>
            <a:pPr algn="ctr">
              <a:defRPr/>
            </a:pPr>
            <a:r>
              <a:rPr lang="en-US" sz="3200" b="1" dirty="0">
                <a:solidFill>
                  <a:schemeClr val="accent5">
                    <a:lumMod val="50000"/>
                  </a:schemeClr>
                </a:solidFill>
                <a:latin typeface="Aharoni" pitchFamily="2" charset="-79"/>
                <a:cs typeface="Aharoni" pitchFamily="2" charset="-79"/>
              </a:rPr>
              <a:t>Contact us</a:t>
            </a:r>
          </a:p>
        </p:txBody>
      </p:sp>
      <p:pic>
        <p:nvPicPr>
          <p:cNvPr id="8199" name="Picture 4"/>
          <p:cNvPicPr>
            <a:picLocks noChangeAspect="1" noChangeArrowheads="1"/>
          </p:cNvPicPr>
          <p:nvPr/>
        </p:nvPicPr>
        <p:blipFill>
          <a:blip r:embed="rId4"/>
          <a:srcRect/>
          <a:stretch>
            <a:fillRect/>
          </a:stretch>
        </p:blipFill>
        <p:spPr bwMode="auto">
          <a:xfrm>
            <a:off x="152400" y="1676400"/>
            <a:ext cx="8839200" cy="1308100"/>
          </a:xfrm>
          <a:prstGeom prst="rect">
            <a:avLst/>
          </a:prstGeom>
          <a:noFill/>
          <a:ln w="9525">
            <a:noFill/>
            <a:miter lim="800000"/>
            <a:headEnd/>
            <a:tailEnd/>
          </a:ln>
        </p:spPr>
      </p:pic>
      <p:sp>
        <p:nvSpPr>
          <p:cNvPr id="11" name="Rectangle 5"/>
          <p:cNvSpPr>
            <a:spLocks noChangeArrowheads="1"/>
          </p:cNvSpPr>
          <p:nvPr/>
        </p:nvSpPr>
        <p:spPr bwMode="auto">
          <a:xfrm>
            <a:off x="914400" y="3981450"/>
            <a:ext cx="7391400" cy="1200150"/>
          </a:xfrm>
          <a:prstGeom prst="rect">
            <a:avLst/>
          </a:prstGeom>
          <a:noFill/>
          <a:ln w="9525">
            <a:noFill/>
            <a:miter lim="800000"/>
            <a:headEnd/>
            <a:tailEnd/>
          </a:ln>
          <a:effectLst/>
        </p:spPr>
        <p:txBody>
          <a:bodyPr anchor="ctr">
            <a:spAutoFit/>
          </a:bodyPr>
          <a:lstStyle/>
          <a:p>
            <a:pPr algn="ctr" eaLnBrk="0" hangingPunct="0">
              <a:lnSpc>
                <a:spcPct val="150000"/>
              </a:lnSpc>
              <a:defRPr/>
            </a:pPr>
            <a:r>
              <a:rPr lang="en-US" sz="1600" dirty="0">
                <a:solidFill>
                  <a:schemeClr val="tx1">
                    <a:lumMod val="75000"/>
                    <a:lumOff val="25000"/>
                  </a:schemeClr>
                </a:solidFill>
                <a:latin typeface="Arial" pitchFamily="34" charset="0"/>
                <a:ea typeface="Times New Roman" pitchFamily="18" charset="0"/>
                <a:cs typeface="Arial" pitchFamily="34" charset="0"/>
              </a:rPr>
              <a:t>For more details visit: </a:t>
            </a:r>
            <a:r>
              <a:rPr lang="en-US" sz="1600" b="1" dirty="0">
                <a:solidFill>
                  <a:schemeClr val="tx1">
                    <a:lumMod val="75000"/>
                    <a:lumOff val="25000"/>
                  </a:schemeClr>
                </a:solidFill>
                <a:latin typeface="Arial" pitchFamily="34" charset="0"/>
                <a:ea typeface="Times New Roman" pitchFamily="18" charset="0"/>
                <a:cs typeface="Arial" pitchFamily="34" charset="0"/>
                <a:hlinkClick r:id="rId5"/>
              </a:rPr>
              <a:t>www.advancells.com</a:t>
            </a:r>
            <a:r>
              <a:rPr lang="en-US" sz="1600" b="1" dirty="0">
                <a:solidFill>
                  <a:schemeClr val="tx1">
                    <a:lumMod val="75000"/>
                    <a:lumOff val="25000"/>
                  </a:schemeClr>
                </a:solidFill>
                <a:latin typeface="Arial" pitchFamily="34" charset="0"/>
                <a:ea typeface="Times New Roman" pitchFamily="18" charset="0"/>
                <a:cs typeface="Arial" pitchFamily="34" charset="0"/>
              </a:rPr>
              <a:t> </a:t>
            </a:r>
            <a:r>
              <a:rPr lang="en-US" sz="1600" dirty="0">
                <a:solidFill>
                  <a:schemeClr val="tx1">
                    <a:lumMod val="75000"/>
                    <a:lumOff val="25000"/>
                  </a:schemeClr>
                </a:solidFill>
                <a:latin typeface="Arial" pitchFamily="34" charset="0"/>
                <a:ea typeface="Times New Roman" pitchFamily="18" charset="0"/>
                <a:cs typeface="Arial" pitchFamily="34" charset="0"/>
              </a:rPr>
              <a:t>or E-mail: </a:t>
            </a:r>
            <a:r>
              <a:rPr lang="en-US" sz="1600" b="1" dirty="0">
                <a:solidFill>
                  <a:schemeClr val="tx1">
                    <a:lumMod val="75000"/>
                    <a:lumOff val="25000"/>
                  </a:schemeClr>
                </a:solidFill>
                <a:latin typeface="Arial" pitchFamily="34" charset="0"/>
                <a:ea typeface="Times New Roman" pitchFamily="18" charset="0"/>
                <a:cs typeface="Arial" pitchFamily="34" charset="0"/>
                <a:hlinkClick r:id="rId6"/>
              </a:rPr>
              <a:t>info@advancells.com</a:t>
            </a:r>
            <a:endParaRPr lang="en-US" sz="1600" b="1" dirty="0">
              <a:solidFill>
                <a:schemeClr val="tx1">
                  <a:lumMod val="75000"/>
                  <a:lumOff val="25000"/>
                </a:schemeClr>
              </a:solidFill>
              <a:latin typeface="Arial" pitchFamily="34" charset="0"/>
            </a:endParaRPr>
          </a:p>
          <a:p>
            <a:pPr algn="ctr" eaLnBrk="0" hangingPunct="0">
              <a:lnSpc>
                <a:spcPct val="150000"/>
              </a:lnSpc>
              <a:defRPr/>
            </a:pPr>
            <a:r>
              <a:rPr lang="en-US" sz="1600" dirty="0">
                <a:solidFill>
                  <a:schemeClr val="tx1">
                    <a:lumMod val="75000"/>
                    <a:lumOff val="25000"/>
                  </a:schemeClr>
                </a:solidFill>
                <a:latin typeface="Arial" pitchFamily="34" charset="0"/>
                <a:ea typeface="Times New Roman" pitchFamily="18" charset="0"/>
                <a:cs typeface="Arial" pitchFamily="34" charset="0"/>
              </a:rPr>
              <a:t>A-102, Sector V, NOIDA-201 301</a:t>
            </a:r>
            <a:endParaRPr lang="en-US" sz="1600" dirty="0">
              <a:solidFill>
                <a:schemeClr val="tx1">
                  <a:lumMod val="75000"/>
                  <a:lumOff val="25000"/>
                </a:schemeClr>
              </a:solidFill>
              <a:latin typeface="Arial" pitchFamily="34" charset="0"/>
            </a:endParaRPr>
          </a:p>
          <a:p>
            <a:pPr algn="ctr" eaLnBrk="0" hangingPunct="0">
              <a:lnSpc>
                <a:spcPct val="150000"/>
              </a:lnSpc>
              <a:defRPr/>
            </a:pPr>
            <a:r>
              <a:rPr lang="en-US" sz="1600" dirty="0">
                <a:solidFill>
                  <a:schemeClr val="tx1">
                    <a:lumMod val="75000"/>
                    <a:lumOff val="25000"/>
                  </a:schemeClr>
                </a:solidFill>
                <a:latin typeface="Arial" pitchFamily="34" charset="0"/>
                <a:ea typeface="Times New Roman" pitchFamily="18" charset="0"/>
                <a:cs typeface="Arial" pitchFamily="34" charset="0"/>
              </a:rPr>
              <a:t>U.P </a:t>
            </a:r>
            <a:r>
              <a:rPr lang="en-US" sz="1600" dirty="0">
                <a:solidFill>
                  <a:schemeClr val="tx1">
                    <a:lumMod val="75000"/>
                    <a:lumOff val="25000"/>
                  </a:schemeClr>
                </a:solidFill>
                <a:latin typeface="Calibri"/>
                <a:ea typeface="Times New Roman" pitchFamily="18" charset="0"/>
                <a:cs typeface="Arial" pitchFamily="34" charset="0"/>
              </a:rPr>
              <a:t>–</a:t>
            </a:r>
            <a:r>
              <a:rPr lang="en-US" sz="1600" dirty="0">
                <a:solidFill>
                  <a:schemeClr val="tx1">
                    <a:lumMod val="75000"/>
                    <a:lumOff val="25000"/>
                  </a:schemeClr>
                </a:solidFill>
                <a:latin typeface="Arial" pitchFamily="34" charset="0"/>
                <a:ea typeface="Times New Roman" pitchFamily="18" charset="0"/>
                <a:cs typeface="Arial" pitchFamily="34" charset="0"/>
              </a:rPr>
              <a:t> INDIA</a:t>
            </a:r>
          </a:p>
        </p:txBody>
      </p:sp>
      <p:sp>
        <p:nvSpPr>
          <p:cNvPr id="12" name="Rectangle 11"/>
          <p:cNvSpPr/>
          <p:nvPr/>
        </p:nvSpPr>
        <p:spPr>
          <a:xfrm>
            <a:off x="1219200" y="2895600"/>
            <a:ext cx="6630340" cy="1015663"/>
          </a:xfrm>
          <a:prstGeom prst="rect">
            <a:avLst/>
          </a:prstGeom>
        </p:spPr>
        <p:txBody>
          <a:bodyPr wrap="none">
            <a:spAutoFit/>
          </a:bodyPr>
          <a:lstStyle/>
          <a:p>
            <a:pPr algn="ctr">
              <a:defRPr/>
            </a:pPr>
            <a:r>
              <a:rPr lang="en-US" sz="6000" dirty="0">
                <a:ln w="18415" cmpd="sng">
                  <a:solidFill>
                    <a:srgbClr val="FFFFFF"/>
                  </a:solidFill>
                  <a:prstDash val="solid"/>
                </a:ln>
                <a:solidFill>
                  <a:srgbClr val="0056AB"/>
                </a:solidFill>
                <a:effectLst>
                  <a:outerShdw blurRad="63500" dir="3600000" algn="tl" rotWithShape="0">
                    <a:srgbClr val="000000">
                      <a:alpha val="70000"/>
                    </a:srgbClr>
                  </a:outerShdw>
                </a:effectLst>
                <a:latin typeface="Impact" pitchFamily="34" charset="0"/>
              </a:rPr>
              <a:t>8000+ lives touched</a:t>
            </a:r>
          </a:p>
        </p:txBody>
      </p:sp>
      <p:sp>
        <p:nvSpPr>
          <p:cNvPr id="8202" name="Rectangle 11"/>
          <p:cNvSpPr>
            <a:spLocks noChangeArrowheads="1"/>
          </p:cNvSpPr>
          <p:nvPr/>
        </p:nvSpPr>
        <p:spPr bwMode="auto">
          <a:xfrm>
            <a:off x="838200" y="5181600"/>
            <a:ext cx="7467600" cy="1569660"/>
          </a:xfrm>
          <a:prstGeom prst="rect">
            <a:avLst/>
          </a:prstGeom>
          <a:noFill/>
          <a:ln w="9525">
            <a:noFill/>
            <a:miter lim="800000"/>
            <a:headEnd/>
            <a:tailEnd/>
          </a:ln>
        </p:spPr>
        <p:txBody>
          <a:bodyPr>
            <a:spAutoFit/>
          </a:bodyPr>
          <a:lstStyle/>
          <a:p>
            <a:pPr algn="ctr" eaLnBrk="0" hangingPunct="0">
              <a:lnSpc>
                <a:spcPct val="150000"/>
              </a:lnSpc>
            </a:pPr>
            <a:r>
              <a:rPr lang="en-US" sz="1600" b="1" dirty="0" smtClean="0">
                <a:solidFill>
                  <a:srgbClr val="0056AB"/>
                </a:solidFill>
                <a:latin typeface="Aharoni" pitchFamily="2" charset="-79"/>
                <a:ea typeface="Times New Roman" pitchFamily="18" charset="0"/>
                <a:cs typeface="Aharoni" pitchFamily="2" charset="-79"/>
              </a:rPr>
              <a:t>    Helpline</a:t>
            </a:r>
            <a:endParaRPr lang="en-US" sz="1600" b="1" dirty="0">
              <a:solidFill>
                <a:srgbClr val="0056AB"/>
              </a:solidFill>
              <a:latin typeface="Aharoni" pitchFamily="2" charset="-79"/>
              <a:ea typeface="Times New Roman" pitchFamily="18" charset="0"/>
              <a:cs typeface="Aharoni" pitchFamily="2" charset="-79"/>
            </a:endParaRPr>
          </a:p>
          <a:p>
            <a:pPr eaLnBrk="0" hangingPunct="0">
              <a:lnSpc>
                <a:spcPct val="150000"/>
              </a:lnSpc>
            </a:pPr>
            <a:r>
              <a:rPr lang="en-US" sz="1200" dirty="0">
                <a:solidFill>
                  <a:srgbClr val="000000"/>
                </a:solidFill>
                <a:ea typeface="Times New Roman" pitchFamily="18" charset="0"/>
                <a:cs typeface="Arial" charset="0"/>
              </a:rPr>
              <a:t>                                                                   </a:t>
            </a:r>
            <a:r>
              <a:rPr lang="en-US" sz="1200" dirty="0" smtClean="0">
                <a:solidFill>
                  <a:srgbClr val="000000"/>
                </a:solidFill>
                <a:ea typeface="Times New Roman" pitchFamily="18" charset="0"/>
                <a:cs typeface="Arial" charset="0"/>
              </a:rPr>
              <a:t>               </a:t>
            </a:r>
            <a:r>
              <a:rPr lang="en-US" sz="1200" dirty="0">
                <a:solidFill>
                  <a:srgbClr val="000000"/>
                </a:solidFill>
                <a:ea typeface="Times New Roman" pitchFamily="18" charset="0"/>
                <a:cs typeface="Arial" charset="0"/>
              </a:rPr>
              <a:t>India :                + 91 965 432 1400</a:t>
            </a:r>
            <a:endParaRPr lang="en-US" sz="1200" dirty="0"/>
          </a:p>
          <a:p>
            <a:pPr eaLnBrk="0" hangingPunct="0">
              <a:lnSpc>
                <a:spcPct val="150000"/>
              </a:lnSpc>
            </a:pPr>
            <a:r>
              <a:rPr lang="en-US" sz="1200" dirty="0">
                <a:solidFill>
                  <a:srgbClr val="000000"/>
                </a:solidFill>
                <a:cs typeface="Times New Roman" pitchFamily="18" charset="0"/>
              </a:rPr>
              <a:t>                                                                  </a:t>
            </a:r>
            <a:r>
              <a:rPr lang="en-US" sz="1200" dirty="0" smtClean="0">
                <a:solidFill>
                  <a:srgbClr val="000000"/>
                </a:solidFill>
                <a:cs typeface="Times New Roman" pitchFamily="18" charset="0"/>
              </a:rPr>
              <a:t>                </a:t>
            </a:r>
            <a:r>
              <a:rPr lang="en-US" sz="1200" dirty="0">
                <a:solidFill>
                  <a:srgbClr val="000000"/>
                </a:solidFill>
                <a:cs typeface="Times New Roman" pitchFamily="18" charset="0"/>
              </a:rPr>
              <a:t>UK :                   + 44 203 514 1007</a:t>
            </a:r>
            <a:endParaRPr lang="en-US" sz="1200" dirty="0">
              <a:cs typeface="Times New Roman" pitchFamily="18" charset="0"/>
            </a:endParaRPr>
          </a:p>
          <a:p>
            <a:pPr eaLnBrk="0" hangingPunct="0">
              <a:lnSpc>
                <a:spcPct val="150000"/>
              </a:lnSpc>
            </a:pPr>
            <a:r>
              <a:rPr lang="en-US" sz="1200" dirty="0">
                <a:solidFill>
                  <a:srgbClr val="000000"/>
                </a:solidFill>
                <a:cs typeface="Times New Roman" pitchFamily="18" charset="0"/>
              </a:rPr>
              <a:t>                                                                    </a:t>
            </a:r>
            <a:r>
              <a:rPr lang="en-US" sz="1200" dirty="0" smtClean="0">
                <a:solidFill>
                  <a:srgbClr val="000000"/>
                </a:solidFill>
                <a:cs typeface="Times New Roman" pitchFamily="18" charset="0"/>
              </a:rPr>
              <a:t>              US </a:t>
            </a:r>
            <a:r>
              <a:rPr lang="en-US" sz="1200" dirty="0">
                <a:solidFill>
                  <a:srgbClr val="000000"/>
                </a:solidFill>
                <a:cs typeface="Times New Roman" pitchFamily="18" charset="0"/>
              </a:rPr>
              <a:t>:                   +   1 202 643 3921</a:t>
            </a:r>
            <a:endParaRPr lang="en-US" sz="1200" dirty="0"/>
          </a:p>
          <a:p>
            <a:pPr eaLnBrk="0" hangingPunct="0">
              <a:lnSpc>
                <a:spcPct val="150000"/>
              </a:lnSpc>
            </a:pPr>
            <a:r>
              <a:rPr lang="en-US" sz="1200" dirty="0">
                <a:solidFill>
                  <a:srgbClr val="000000"/>
                </a:solidFill>
                <a:cs typeface="Times New Roman" pitchFamily="18" charset="0"/>
              </a:rPr>
              <a:t>                                                                   </a:t>
            </a:r>
            <a:r>
              <a:rPr lang="en-US" sz="1200" dirty="0" smtClean="0">
                <a:solidFill>
                  <a:srgbClr val="000000"/>
                </a:solidFill>
                <a:cs typeface="Times New Roman" pitchFamily="18" charset="0"/>
              </a:rPr>
              <a:t>               </a:t>
            </a:r>
            <a:r>
              <a:rPr lang="en-US" sz="1200" dirty="0">
                <a:solidFill>
                  <a:srgbClr val="000000"/>
                </a:solidFill>
                <a:cs typeface="Times New Roman" pitchFamily="18" charset="0"/>
              </a:rPr>
              <a:t>Bangladesh :     + 880 1929 000 000</a:t>
            </a:r>
            <a:endParaRPr lang="en-US"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4a.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1600200" y="1066800"/>
            <a:ext cx="5638800" cy="584200"/>
          </a:xfrm>
          <a:prstGeom prst="rect">
            <a:avLst/>
          </a:prstGeom>
        </p:spPr>
        <p:txBody>
          <a:bodyPr>
            <a:spAutoFit/>
          </a:bodyPr>
          <a:lstStyle/>
          <a:p>
            <a:pPr algn="ctr">
              <a:defRPr/>
            </a:pPr>
            <a:r>
              <a:rPr lang="en-US" sz="3200" b="1" dirty="0">
                <a:solidFill>
                  <a:schemeClr val="accent5">
                    <a:lumMod val="50000"/>
                  </a:schemeClr>
                </a:solidFill>
                <a:latin typeface="Aharoni" pitchFamily="2" charset="-79"/>
                <a:cs typeface="Aharoni" pitchFamily="2" charset="-79"/>
              </a:rPr>
              <a:t>What are Stem Cells ???</a:t>
            </a:r>
          </a:p>
        </p:txBody>
      </p:sp>
      <p:pic>
        <p:nvPicPr>
          <p:cNvPr id="3076" name="Picture 6" descr="logo-final13.png"/>
          <p:cNvPicPr>
            <a:picLocks noChangeAspect="1"/>
          </p:cNvPicPr>
          <p:nvPr/>
        </p:nvPicPr>
        <p:blipFill>
          <a:blip r:embed="rId3"/>
          <a:srcRect/>
          <a:stretch>
            <a:fillRect/>
          </a:stretch>
        </p:blipFill>
        <p:spPr bwMode="auto">
          <a:xfrm>
            <a:off x="152400" y="136525"/>
            <a:ext cx="2667000" cy="777875"/>
          </a:xfrm>
          <a:prstGeom prst="rect">
            <a:avLst/>
          </a:prstGeom>
          <a:noFill/>
          <a:ln w="9525">
            <a:noFill/>
            <a:miter lim="800000"/>
            <a:headEnd/>
            <a:tailEnd/>
          </a:ln>
        </p:spPr>
      </p:pic>
      <p:cxnSp>
        <p:nvCxnSpPr>
          <p:cNvPr id="8" name="Straight Connector 7"/>
          <p:cNvCxnSpPr/>
          <p:nvPr/>
        </p:nvCxnSpPr>
        <p:spPr>
          <a:xfrm>
            <a:off x="381000" y="989013"/>
            <a:ext cx="8382000" cy="1587"/>
          </a:xfrm>
          <a:prstGeom prst="line">
            <a:avLst/>
          </a:prstGeom>
          <a:ln w="190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33400" y="1828800"/>
            <a:ext cx="8077200" cy="784225"/>
          </a:xfrm>
          <a:prstGeom prst="rect">
            <a:avLst/>
          </a:prstGeom>
        </p:spPr>
        <p:txBody>
          <a:bodyPr>
            <a:spAutoFit/>
          </a:bodyPr>
          <a:lstStyle/>
          <a:p>
            <a:pPr algn="ctr">
              <a:lnSpc>
                <a:spcPct val="150000"/>
              </a:lnSpc>
              <a:defRPr/>
            </a:pPr>
            <a:r>
              <a:rPr lang="en-US" sz="1600" i="1" dirty="0">
                <a:solidFill>
                  <a:schemeClr val="tx1">
                    <a:lumMod val="75000"/>
                    <a:lumOff val="25000"/>
                  </a:schemeClr>
                </a:solidFill>
                <a:latin typeface="Century Gothic" pitchFamily="34" charset="0"/>
              </a:rPr>
              <a:t>“Stem cells have the remarkable potential to develop into many different cell types in the body during early life and growth.”</a:t>
            </a:r>
          </a:p>
        </p:txBody>
      </p:sp>
      <p:sp>
        <p:nvSpPr>
          <p:cNvPr id="11" name="Rectangle 10"/>
          <p:cNvSpPr/>
          <p:nvPr/>
        </p:nvSpPr>
        <p:spPr>
          <a:xfrm>
            <a:off x="685800" y="3124200"/>
            <a:ext cx="2516188" cy="461963"/>
          </a:xfrm>
          <a:prstGeom prst="rect">
            <a:avLst/>
          </a:prstGeom>
        </p:spPr>
        <p:txBody>
          <a:bodyPr wrap="none">
            <a:spAutoFit/>
          </a:bodyPr>
          <a:lstStyle/>
          <a:p>
            <a:pPr>
              <a:defRPr/>
            </a:pPr>
            <a:r>
              <a:rPr lang="en-US" sz="2400" b="1" dirty="0">
                <a:solidFill>
                  <a:schemeClr val="accent5">
                    <a:lumMod val="50000"/>
                  </a:schemeClr>
                </a:solidFill>
                <a:latin typeface="Aharoni" pitchFamily="2" charset="-79"/>
                <a:cs typeface="Aharoni" pitchFamily="2" charset="-79"/>
              </a:rPr>
              <a:t>Adult Stem Cells</a:t>
            </a:r>
          </a:p>
        </p:txBody>
      </p:sp>
      <p:sp>
        <p:nvSpPr>
          <p:cNvPr id="18" name="Frame 17"/>
          <p:cNvSpPr/>
          <p:nvPr/>
        </p:nvSpPr>
        <p:spPr>
          <a:xfrm>
            <a:off x="0" y="0"/>
            <a:ext cx="9144000" cy="6858000"/>
          </a:xfrm>
          <a:prstGeom prst="frame">
            <a:avLst>
              <a:gd name="adj1" fmla="val 105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3081" name="Picture 26" descr="7a.png"/>
          <p:cNvPicPr>
            <a:picLocks noChangeAspect="1"/>
          </p:cNvPicPr>
          <p:nvPr/>
        </p:nvPicPr>
        <p:blipFill>
          <a:blip r:embed="rId4"/>
          <a:srcRect/>
          <a:stretch>
            <a:fillRect/>
          </a:stretch>
        </p:blipFill>
        <p:spPr bwMode="auto">
          <a:xfrm>
            <a:off x="685800" y="4267200"/>
            <a:ext cx="2549525" cy="1695450"/>
          </a:xfrm>
          <a:prstGeom prst="rect">
            <a:avLst/>
          </a:prstGeom>
          <a:noFill/>
          <a:ln w="38100">
            <a:solidFill>
              <a:schemeClr val="bg1"/>
            </a:solidFill>
            <a:miter lim="800000"/>
            <a:headEnd/>
            <a:tailEnd/>
          </a:ln>
        </p:spPr>
      </p:pic>
      <p:sp>
        <p:nvSpPr>
          <p:cNvPr id="30" name="Down Arrow 29"/>
          <p:cNvSpPr/>
          <p:nvPr/>
        </p:nvSpPr>
        <p:spPr>
          <a:xfrm>
            <a:off x="1752600" y="3657600"/>
            <a:ext cx="304800" cy="533400"/>
          </a:xfrm>
          <a:prstGeom prst="down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Down Arrow 19"/>
          <p:cNvSpPr/>
          <p:nvPr/>
        </p:nvSpPr>
        <p:spPr>
          <a:xfrm rot="16200000">
            <a:off x="3505200" y="4419600"/>
            <a:ext cx="304800" cy="762000"/>
          </a:xfrm>
          <a:prstGeom prst="down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12" descr="12a.png"/>
          <p:cNvPicPr>
            <a:picLocks noChangeAspect="1"/>
          </p:cNvPicPr>
          <p:nvPr/>
        </p:nvPicPr>
        <p:blipFill>
          <a:blip r:embed="rId5" cstate="print"/>
          <a:stretch>
            <a:fillRect/>
          </a:stretch>
        </p:blipFill>
        <p:spPr>
          <a:xfrm>
            <a:off x="3820348" y="3124200"/>
            <a:ext cx="4790252" cy="342111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4a.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Frame 5"/>
          <p:cNvSpPr/>
          <p:nvPr/>
        </p:nvSpPr>
        <p:spPr>
          <a:xfrm>
            <a:off x="0" y="0"/>
            <a:ext cx="9144000" cy="6858000"/>
          </a:xfrm>
          <a:prstGeom prst="frame">
            <a:avLst>
              <a:gd name="adj1" fmla="val 105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4100" name="Picture 6" descr="logo-final13.png"/>
          <p:cNvPicPr>
            <a:picLocks noChangeAspect="1"/>
          </p:cNvPicPr>
          <p:nvPr/>
        </p:nvPicPr>
        <p:blipFill>
          <a:blip r:embed="rId3"/>
          <a:srcRect/>
          <a:stretch>
            <a:fillRect/>
          </a:stretch>
        </p:blipFill>
        <p:spPr bwMode="auto">
          <a:xfrm>
            <a:off x="152400" y="136525"/>
            <a:ext cx="2667000" cy="777875"/>
          </a:xfrm>
          <a:prstGeom prst="rect">
            <a:avLst/>
          </a:prstGeom>
          <a:noFill/>
          <a:ln w="9525">
            <a:noFill/>
            <a:miter lim="800000"/>
            <a:headEnd/>
            <a:tailEnd/>
          </a:ln>
        </p:spPr>
      </p:pic>
      <p:cxnSp>
        <p:nvCxnSpPr>
          <p:cNvPr id="8" name="Straight Connector 7"/>
          <p:cNvCxnSpPr/>
          <p:nvPr/>
        </p:nvCxnSpPr>
        <p:spPr>
          <a:xfrm>
            <a:off x="381000" y="989013"/>
            <a:ext cx="8382000" cy="1587"/>
          </a:xfrm>
          <a:prstGeom prst="line">
            <a:avLst/>
          </a:prstGeom>
          <a:ln w="190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rot="16200000">
            <a:off x="-2304256" y="3309144"/>
            <a:ext cx="5867400" cy="1077912"/>
          </a:xfrm>
          <a:prstGeom prst="rect">
            <a:avLst/>
          </a:prstGeom>
        </p:spPr>
        <p:txBody>
          <a:bodyPr>
            <a:spAutoFit/>
          </a:bodyPr>
          <a:lstStyle/>
          <a:p>
            <a:pPr algn="ctr">
              <a:defRPr/>
            </a:pPr>
            <a:r>
              <a:rPr lang="en-US" sz="3200" b="1" dirty="0">
                <a:solidFill>
                  <a:schemeClr val="accent5">
                    <a:lumMod val="50000"/>
                  </a:schemeClr>
                </a:solidFill>
                <a:latin typeface="Aharoni" pitchFamily="2" charset="-79"/>
                <a:cs typeface="Aharoni" pitchFamily="2" charset="-79"/>
              </a:rPr>
              <a:t>Advancells Advantages of</a:t>
            </a:r>
          </a:p>
          <a:p>
            <a:pPr algn="ctr">
              <a:defRPr/>
            </a:pPr>
            <a:r>
              <a:rPr lang="en-US" sz="3200" b="1" dirty="0">
                <a:solidFill>
                  <a:schemeClr val="accent5">
                    <a:lumMod val="50000"/>
                  </a:schemeClr>
                </a:solidFill>
                <a:latin typeface="Aharoni" pitchFamily="2" charset="-79"/>
                <a:cs typeface="Aharoni" pitchFamily="2" charset="-79"/>
              </a:rPr>
              <a:t>Stem Cells…</a:t>
            </a:r>
          </a:p>
        </p:txBody>
      </p:sp>
      <p:pic>
        <p:nvPicPr>
          <p:cNvPr id="4103" name="Picture 12" descr="8a.png"/>
          <p:cNvPicPr>
            <a:picLocks noChangeAspect="1"/>
          </p:cNvPicPr>
          <p:nvPr/>
        </p:nvPicPr>
        <p:blipFill>
          <a:blip r:embed="rId4"/>
          <a:srcRect/>
          <a:stretch>
            <a:fillRect/>
          </a:stretch>
        </p:blipFill>
        <p:spPr bwMode="auto">
          <a:xfrm>
            <a:off x="1600200" y="1066800"/>
            <a:ext cx="7239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4a.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Frame 4"/>
          <p:cNvSpPr/>
          <p:nvPr/>
        </p:nvSpPr>
        <p:spPr>
          <a:xfrm>
            <a:off x="0" y="0"/>
            <a:ext cx="9144000" cy="6858000"/>
          </a:xfrm>
          <a:prstGeom prst="frame">
            <a:avLst>
              <a:gd name="adj1" fmla="val 105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6" name="Picture 6" descr="logo-final13.png"/>
          <p:cNvPicPr>
            <a:picLocks noChangeAspect="1"/>
          </p:cNvPicPr>
          <p:nvPr/>
        </p:nvPicPr>
        <p:blipFill>
          <a:blip r:embed="rId3"/>
          <a:srcRect/>
          <a:stretch>
            <a:fillRect/>
          </a:stretch>
        </p:blipFill>
        <p:spPr bwMode="auto">
          <a:xfrm>
            <a:off x="152400" y="136525"/>
            <a:ext cx="2667000" cy="777875"/>
          </a:xfrm>
          <a:prstGeom prst="rect">
            <a:avLst/>
          </a:prstGeom>
          <a:noFill/>
          <a:ln w="9525">
            <a:noFill/>
            <a:miter lim="800000"/>
            <a:headEnd/>
            <a:tailEnd/>
          </a:ln>
        </p:spPr>
      </p:pic>
      <p:cxnSp>
        <p:nvCxnSpPr>
          <p:cNvPr id="7" name="Straight Connector 6"/>
          <p:cNvCxnSpPr/>
          <p:nvPr/>
        </p:nvCxnSpPr>
        <p:spPr>
          <a:xfrm>
            <a:off x="381000" y="989013"/>
            <a:ext cx="8382000" cy="1587"/>
          </a:xfrm>
          <a:prstGeom prst="line">
            <a:avLst/>
          </a:prstGeom>
          <a:ln w="190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38200" y="1167825"/>
            <a:ext cx="7543800" cy="584775"/>
          </a:xfrm>
          <a:prstGeom prst="rect">
            <a:avLst/>
          </a:prstGeom>
        </p:spPr>
        <p:txBody>
          <a:bodyPr wrap="square">
            <a:spAutoFit/>
          </a:bodyPr>
          <a:lstStyle/>
          <a:p>
            <a:pPr algn="ctr">
              <a:defRPr/>
            </a:pPr>
            <a:r>
              <a:rPr lang="en-US" sz="3200" b="1" dirty="0" smtClean="0">
                <a:solidFill>
                  <a:schemeClr val="accent5">
                    <a:lumMod val="50000"/>
                  </a:schemeClr>
                </a:solidFill>
                <a:latin typeface="Aharoni" pitchFamily="2" charset="-79"/>
                <a:cs typeface="Aharoni" pitchFamily="2" charset="-79"/>
              </a:rPr>
              <a:t>What is </a:t>
            </a:r>
            <a:r>
              <a:rPr lang="en-US" sz="3200" b="1" dirty="0">
                <a:solidFill>
                  <a:schemeClr val="accent5">
                    <a:lumMod val="50000"/>
                  </a:schemeClr>
                </a:solidFill>
                <a:latin typeface="Aharoni" pitchFamily="2" charset="-79"/>
                <a:cs typeface="Aharoni" pitchFamily="2" charset="-79"/>
              </a:rPr>
              <a:t>Erectile Dysfunction???</a:t>
            </a:r>
            <a:endParaRPr lang="en-US" sz="3200" b="1" dirty="0" smtClean="0">
              <a:solidFill>
                <a:schemeClr val="accent5">
                  <a:lumMod val="50000"/>
                </a:schemeClr>
              </a:solidFill>
              <a:latin typeface="Aharoni" pitchFamily="2" charset="-79"/>
              <a:cs typeface="Aharoni" pitchFamily="2" charset="-79"/>
            </a:endParaRPr>
          </a:p>
        </p:txBody>
      </p:sp>
      <p:sp>
        <p:nvSpPr>
          <p:cNvPr id="9" name="Rectangle 8"/>
          <p:cNvSpPr/>
          <p:nvPr/>
        </p:nvSpPr>
        <p:spPr>
          <a:xfrm>
            <a:off x="304800" y="2234148"/>
            <a:ext cx="4648200" cy="3785652"/>
          </a:xfrm>
          <a:prstGeom prst="rect">
            <a:avLst/>
          </a:prstGeom>
        </p:spPr>
        <p:txBody>
          <a:bodyPr wrap="square">
            <a:spAutoFit/>
          </a:bodyPr>
          <a:lstStyle/>
          <a:p>
            <a:pPr algn="just">
              <a:lnSpc>
                <a:spcPct val="150000"/>
              </a:lnSpc>
            </a:pPr>
            <a:r>
              <a:rPr lang="en-US" sz="1600" i="1" dirty="0" smtClean="0">
                <a:solidFill>
                  <a:schemeClr val="tx1">
                    <a:lumMod val="85000"/>
                    <a:lumOff val="15000"/>
                  </a:schemeClr>
                </a:solidFill>
                <a:latin typeface="Century Gothic" pitchFamily="34" charset="0"/>
              </a:rPr>
              <a:t>“Impotence is the common term which depicts </a:t>
            </a:r>
            <a:r>
              <a:rPr lang="en-US" sz="1600" b="1" i="1" dirty="0" smtClean="0">
                <a:solidFill>
                  <a:srgbClr val="FF0000"/>
                </a:solidFill>
                <a:latin typeface="Century Gothic" pitchFamily="34" charset="0"/>
              </a:rPr>
              <a:t>Erectile </a:t>
            </a:r>
            <a:r>
              <a:rPr lang="en-US" sz="1600" b="1" i="1" dirty="0">
                <a:solidFill>
                  <a:srgbClr val="FF0000"/>
                </a:solidFill>
                <a:latin typeface="Century Gothic" pitchFamily="34" charset="0"/>
              </a:rPr>
              <a:t>D</a:t>
            </a:r>
            <a:r>
              <a:rPr lang="en-US" sz="1600" b="1" i="1" dirty="0" smtClean="0">
                <a:solidFill>
                  <a:srgbClr val="FF0000"/>
                </a:solidFill>
                <a:latin typeface="Century Gothic" pitchFamily="34" charset="0"/>
              </a:rPr>
              <a:t>ysfunction</a:t>
            </a:r>
            <a:r>
              <a:rPr lang="en-US" sz="1600" i="1" dirty="0" smtClean="0">
                <a:solidFill>
                  <a:schemeClr val="tx1">
                    <a:lumMod val="85000"/>
                    <a:lumOff val="15000"/>
                  </a:schemeClr>
                </a:solidFill>
                <a:latin typeface="Century Gothic" pitchFamily="34" charset="0"/>
              </a:rPr>
              <a:t>. It may be defined as the inability to keep one’s penis erect for a long span to have an effective round of sexual coitus. Impotence is also used to describe sexual problems of human being related to coitus and reproduction. The lack of sexual desire and problems related to orgasm or ejaculation is also considered under the term Impotence. “</a:t>
            </a:r>
          </a:p>
        </p:txBody>
      </p:sp>
      <p:pic>
        <p:nvPicPr>
          <p:cNvPr id="14" name="Picture 13" descr="0g362qvd.png"/>
          <p:cNvPicPr>
            <a:picLocks noChangeAspect="1"/>
          </p:cNvPicPr>
          <p:nvPr/>
        </p:nvPicPr>
        <p:blipFill>
          <a:blip r:embed="rId4"/>
          <a:stretch>
            <a:fillRect/>
          </a:stretch>
        </p:blipFill>
        <p:spPr>
          <a:xfrm>
            <a:off x="5102306" y="1991607"/>
            <a:ext cx="3736894" cy="463779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4a.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 name="Frame 11"/>
          <p:cNvSpPr/>
          <p:nvPr/>
        </p:nvSpPr>
        <p:spPr>
          <a:xfrm>
            <a:off x="0" y="0"/>
            <a:ext cx="9144000" cy="6858000"/>
          </a:xfrm>
          <a:prstGeom prst="frame">
            <a:avLst>
              <a:gd name="adj1" fmla="val 105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13" name="Picture 6" descr="logo-final13.png"/>
          <p:cNvPicPr>
            <a:picLocks noChangeAspect="1"/>
          </p:cNvPicPr>
          <p:nvPr/>
        </p:nvPicPr>
        <p:blipFill>
          <a:blip r:embed="rId3"/>
          <a:srcRect/>
          <a:stretch>
            <a:fillRect/>
          </a:stretch>
        </p:blipFill>
        <p:spPr bwMode="auto">
          <a:xfrm>
            <a:off x="152400" y="136525"/>
            <a:ext cx="2667000" cy="777875"/>
          </a:xfrm>
          <a:prstGeom prst="rect">
            <a:avLst/>
          </a:prstGeom>
          <a:noFill/>
          <a:ln w="9525">
            <a:noFill/>
            <a:miter lim="800000"/>
            <a:headEnd/>
            <a:tailEnd/>
          </a:ln>
        </p:spPr>
      </p:pic>
      <p:cxnSp>
        <p:nvCxnSpPr>
          <p:cNvPr id="14" name="Straight Connector 13"/>
          <p:cNvCxnSpPr/>
          <p:nvPr/>
        </p:nvCxnSpPr>
        <p:spPr>
          <a:xfrm>
            <a:off x="381000" y="989013"/>
            <a:ext cx="8382000" cy="1587"/>
          </a:xfrm>
          <a:prstGeom prst="line">
            <a:avLst/>
          </a:prstGeom>
          <a:ln w="190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rot="16200000">
            <a:off x="-2291089" y="3555713"/>
            <a:ext cx="5410200" cy="584775"/>
          </a:xfrm>
          <a:prstGeom prst="rect">
            <a:avLst/>
          </a:prstGeom>
        </p:spPr>
        <p:txBody>
          <a:bodyPr wrap="square">
            <a:spAutoFit/>
          </a:bodyPr>
          <a:lstStyle/>
          <a:p>
            <a:pPr algn="ctr">
              <a:defRPr/>
            </a:pPr>
            <a:r>
              <a:rPr lang="en-US" sz="3200" b="1" dirty="0">
                <a:solidFill>
                  <a:schemeClr val="accent5">
                    <a:lumMod val="50000"/>
                  </a:schemeClr>
                </a:solidFill>
                <a:latin typeface="Aharoni" pitchFamily="2" charset="-79"/>
                <a:cs typeface="Aharoni" pitchFamily="2" charset="-79"/>
              </a:rPr>
              <a:t>Causes Erectile Dysfunction</a:t>
            </a:r>
          </a:p>
        </p:txBody>
      </p:sp>
      <p:pic>
        <p:nvPicPr>
          <p:cNvPr id="19" name="Picture 18" descr="santa-claus.png"/>
          <p:cNvPicPr>
            <a:picLocks noChangeAspect="1"/>
          </p:cNvPicPr>
          <p:nvPr/>
        </p:nvPicPr>
        <p:blipFill>
          <a:blip r:embed="rId4"/>
          <a:stretch>
            <a:fillRect/>
          </a:stretch>
        </p:blipFill>
        <p:spPr>
          <a:xfrm>
            <a:off x="838200" y="1542288"/>
            <a:ext cx="4800600" cy="4629912"/>
          </a:xfrm>
          <a:prstGeom prst="rect">
            <a:avLst/>
          </a:prstGeom>
        </p:spPr>
      </p:pic>
      <p:sp>
        <p:nvSpPr>
          <p:cNvPr id="20" name="Rectangle 19"/>
          <p:cNvSpPr/>
          <p:nvPr/>
        </p:nvSpPr>
        <p:spPr>
          <a:xfrm>
            <a:off x="5715000" y="1317010"/>
            <a:ext cx="3200400" cy="5078313"/>
          </a:xfrm>
          <a:prstGeom prst="rect">
            <a:avLst/>
          </a:prstGeom>
          <a:solidFill>
            <a:schemeClr val="bg1">
              <a:lumMod val="95000"/>
            </a:schemeClr>
          </a:solidFill>
          <a:ln w="76200">
            <a:solidFill>
              <a:schemeClr val="bg1">
                <a:lumMod val="75000"/>
              </a:schemeClr>
            </a:solidFill>
          </a:ln>
        </p:spPr>
        <p:txBody>
          <a:bodyPr wrap="square">
            <a:spAutoFit/>
          </a:bodyPr>
          <a:lstStyle/>
          <a:p>
            <a:pPr algn="ctr"/>
            <a:endParaRPr lang="en-US" sz="1200" dirty="0" smtClean="0">
              <a:solidFill>
                <a:schemeClr val="tx1">
                  <a:lumMod val="75000"/>
                  <a:lumOff val="25000"/>
                </a:schemeClr>
              </a:solidFill>
              <a:latin typeface="Century Gothic" pitchFamily="34" charset="0"/>
            </a:endParaRPr>
          </a:p>
          <a:p>
            <a:pPr algn="ctr"/>
            <a:r>
              <a:rPr lang="en-US" sz="1200" b="1" dirty="0" smtClean="0">
                <a:solidFill>
                  <a:srgbClr val="FF0000"/>
                </a:solidFill>
                <a:latin typeface="Century Gothic" pitchFamily="34" charset="0"/>
              </a:rPr>
              <a:t>Drugs</a:t>
            </a:r>
          </a:p>
          <a:p>
            <a:pPr algn="ctr"/>
            <a:endParaRPr lang="en-US" sz="1200" b="1" dirty="0" smtClean="0">
              <a:solidFill>
                <a:srgbClr val="FF0000"/>
              </a:solidFill>
              <a:latin typeface="Century Gothic" pitchFamily="34" charset="0"/>
            </a:endParaRPr>
          </a:p>
          <a:p>
            <a:pPr algn="ctr"/>
            <a:r>
              <a:rPr lang="en-US" sz="1200" b="1" dirty="0" smtClean="0">
                <a:solidFill>
                  <a:srgbClr val="FF0000"/>
                </a:solidFill>
                <a:latin typeface="Century Gothic" pitchFamily="34" charset="0"/>
              </a:rPr>
              <a:t>Endocrine</a:t>
            </a:r>
          </a:p>
          <a:p>
            <a:pPr algn="ctr"/>
            <a:endParaRPr lang="en-US" sz="1200" b="1" dirty="0" smtClean="0">
              <a:solidFill>
                <a:srgbClr val="FF0000"/>
              </a:solidFill>
              <a:latin typeface="Century Gothic" pitchFamily="34" charset="0"/>
            </a:endParaRPr>
          </a:p>
          <a:p>
            <a:pPr algn="ctr"/>
            <a:r>
              <a:rPr lang="en-US" sz="1200" b="1" dirty="0" smtClean="0">
                <a:solidFill>
                  <a:srgbClr val="FF0000"/>
                </a:solidFill>
                <a:latin typeface="Century Gothic" pitchFamily="34" charset="0"/>
              </a:rPr>
              <a:t>Vasculogenic</a:t>
            </a:r>
          </a:p>
          <a:p>
            <a:pPr algn="ctr"/>
            <a:endParaRPr lang="en-US" sz="1200" b="1" dirty="0" smtClean="0">
              <a:solidFill>
                <a:srgbClr val="FF0000"/>
              </a:solidFill>
              <a:latin typeface="Century Gothic" pitchFamily="34" charset="0"/>
            </a:endParaRPr>
          </a:p>
          <a:p>
            <a:pPr algn="ctr"/>
            <a:r>
              <a:rPr lang="en-US" sz="1200" b="1" dirty="0" smtClean="0">
                <a:solidFill>
                  <a:srgbClr val="FF0000"/>
                </a:solidFill>
                <a:latin typeface="Century Gothic" pitchFamily="34" charset="0"/>
              </a:rPr>
              <a:t>Chronic Renal Failure</a:t>
            </a:r>
          </a:p>
          <a:p>
            <a:pPr algn="ctr"/>
            <a:endParaRPr lang="en-US" sz="1200" b="1" dirty="0" smtClean="0">
              <a:solidFill>
                <a:srgbClr val="FF0000"/>
              </a:solidFill>
              <a:latin typeface="Century Gothic" pitchFamily="34" charset="0"/>
            </a:endParaRPr>
          </a:p>
          <a:p>
            <a:pPr algn="ctr"/>
            <a:r>
              <a:rPr lang="en-US" sz="1200" b="1" dirty="0" smtClean="0">
                <a:solidFill>
                  <a:srgbClr val="FF0000"/>
                </a:solidFill>
                <a:latin typeface="Century Gothic" pitchFamily="34" charset="0"/>
              </a:rPr>
              <a:t>Radiotherapy</a:t>
            </a:r>
          </a:p>
          <a:p>
            <a:pPr algn="ctr"/>
            <a:endParaRPr lang="en-US" sz="1200" b="1" dirty="0" smtClean="0">
              <a:solidFill>
                <a:srgbClr val="FF0000"/>
              </a:solidFill>
              <a:latin typeface="Century Gothic" pitchFamily="34" charset="0"/>
            </a:endParaRPr>
          </a:p>
          <a:p>
            <a:pPr algn="ctr"/>
            <a:r>
              <a:rPr lang="en-US" sz="1200" b="1" dirty="0" smtClean="0">
                <a:solidFill>
                  <a:srgbClr val="FF0000"/>
                </a:solidFill>
                <a:latin typeface="Century Gothic" pitchFamily="34" charset="0"/>
              </a:rPr>
              <a:t>Neurogenic disorders</a:t>
            </a:r>
          </a:p>
          <a:p>
            <a:pPr algn="ctr"/>
            <a:endParaRPr lang="en-US" sz="1200" b="1" dirty="0" smtClean="0">
              <a:solidFill>
                <a:srgbClr val="FF0000"/>
              </a:solidFill>
              <a:latin typeface="Century Gothic" pitchFamily="34" charset="0"/>
            </a:endParaRPr>
          </a:p>
          <a:p>
            <a:pPr algn="ctr"/>
            <a:r>
              <a:rPr lang="en-US" sz="1200" b="1" dirty="0" smtClean="0">
                <a:solidFill>
                  <a:srgbClr val="FF0000"/>
                </a:solidFill>
                <a:latin typeface="Century Gothic" pitchFamily="34" charset="0"/>
              </a:rPr>
              <a:t>Cavernosal disorders</a:t>
            </a:r>
          </a:p>
          <a:p>
            <a:pPr algn="ctr"/>
            <a:endParaRPr lang="en-US" sz="1200" b="1" dirty="0" smtClean="0">
              <a:solidFill>
                <a:srgbClr val="FF0000"/>
              </a:solidFill>
              <a:latin typeface="Century Gothic" pitchFamily="34" charset="0"/>
            </a:endParaRPr>
          </a:p>
          <a:p>
            <a:pPr algn="ctr"/>
            <a:r>
              <a:rPr lang="en-US" sz="1200" b="1" dirty="0" smtClean="0">
                <a:solidFill>
                  <a:srgbClr val="FF0000"/>
                </a:solidFill>
                <a:latin typeface="Century Gothic" pitchFamily="34" charset="0"/>
              </a:rPr>
              <a:t>Psychological causes</a:t>
            </a:r>
          </a:p>
          <a:p>
            <a:pPr algn="ctr"/>
            <a:endParaRPr lang="en-US" sz="1200" b="1" dirty="0" smtClean="0">
              <a:solidFill>
                <a:srgbClr val="FF0000"/>
              </a:solidFill>
              <a:latin typeface="Century Gothic" pitchFamily="34" charset="0"/>
            </a:endParaRPr>
          </a:p>
          <a:p>
            <a:pPr algn="ctr"/>
            <a:r>
              <a:rPr lang="en-US" sz="1200" b="1" dirty="0" smtClean="0">
                <a:solidFill>
                  <a:srgbClr val="FF0000"/>
                </a:solidFill>
                <a:latin typeface="Century Gothic" pitchFamily="34" charset="0"/>
              </a:rPr>
              <a:t>Surgery</a:t>
            </a:r>
          </a:p>
          <a:p>
            <a:pPr algn="ctr"/>
            <a:endParaRPr lang="en-US" sz="1200" b="1" dirty="0" smtClean="0">
              <a:solidFill>
                <a:srgbClr val="FF0000"/>
              </a:solidFill>
              <a:latin typeface="Century Gothic" pitchFamily="34" charset="0"/>
            </a:endParaRPr>
          </a:p>
          <a:p>
            <a:pPr algn="ctr"/>
            <a:r>
              <a:rPr lang="en-US" sz="1200" b="1" dirty="0" smtClean="0">
                <a:solidFill>
                  <a:srgbClr val="FF0000"/>
                </a:solidFill>
                <a:latin typeface="Century Gothic" pitchFamily="34" charset="0"/>
              </a:rPr>
              <a:t>Aging</a:t>
            </a:r>
          </a:p>
          <a:p>
            <a:pPr algn="ctr"/>
            <a:endParaRPr lang="en-US" sz="1200" b="1" dirty="0" smtClean="0">
              <a:solidFill>
                <a:srgbClr val="FF0000"/>
              </a:solidFill>
              <a:latin typeface="Century Gothic" pitchFamily="34" charset="0"/>
            </a:endParaRPr>
          </a:p>
          <a:p>
            <a:pPr algn="ctr"/>
            <a:r>
              <a:rPr lang="en-US" sz="1200" b="1" dirty="0" smtClean="0">
                <a:solidFill>
                  <a:srgbClr val="FF0000"/>
                </a:solidFill>
                <a:latin typeface="Century Gothic" pitchFamily="34" charset="0"/>
              </a:rPr>
              <a:t>Kidney failure</a:t>
            </a:r>
          </a:p>
          <a:p>
            <a:pPr algn="ctr"/>
            <a:endParaRPr lang="en-US" sz="1200" b="1" dirty="0" smtClean="0">
              <a:solidFill>
                <a:srgbClr val="FF0000"/>
              </a:solidFill>
              <a:latin typeface="Century Gothic" pitchFamily="34" charset="0"/>
            </a:endParaRPr>
          </a:p>
          <a:p>
            <a:pPr algn="ctr"/>
            <a:r>
              <a:rPr lang="en-US" sz="1200" b="1" dirty="0">
                <a:solidFill>
                  <a:srgbClr val="FF0000"/>
                </a:solidFill>
                <a:latin typeface="Century Gothic" pitchFamily="34" charset="0"/>
              </a:rPr>
              <a:t>D</a:t>
            </a:r>
            <a:r>
              <a:rPr lang="en-US" sz="1200" b="1" dirty="0" smtClean="0">
                <a:solidFill>
                  <a:srgbClr val="FF0000"/>
                </a:solidFill>
                <a:latin typeface="Century Gothic" pitchFamily="34" charset="0"/>
              </a:rPr>
              <a:t>iabetes and Multiple </a:t>
            </a:r>
            <a:r>
              <a:rPr lang="en-US" sz="1200" b="1" dirty="0">
                <a:solidFill>
                  <a:srgbClr val="FF0000"/>
                </a:solidFill>
                <a:latin typeface="Century Gothic" pitchFamily="34" charset="0"/>
              </a:rPr>
              <a:t>S</a:t>
            </a:r>
            <a:r>
              <a:rPr lang="en-US" sz="1200" b="1" dirty="0" smtClean="0">
                <a:solidFill>
                  <a:srgbClr val="FF0000"/>
                </a:solidFill>
                <a:latin typeface="Century Gothic" pitchFamily="34" charset="0"/>
              </a:rPr>
              <a:t>clerosis (MS)</a:t>
            </a:r>
          </a:p>
          <a:p>
            <a:pPr algn="ctr"/>
            <a:endParaRPr lang="en-US" sz="1200" b="1" dirty="0" smtClean="0">
              <a:solidFill>
                <a:srgbClr val="FF0000"/>
              </a:solidFill>
              <a:latin typeface="Century Gothic" pitchFamily="34" charset="0"/>
            </a:endParaRPr>
          </a:p>
          <a:p>
            <a:pPr algn="ctr"/>
            <a:r>
              <a:rPr lang="en-US" sz="1200" b="1" dirty="0" smtClean="0">
                <a:solidFill>
                  <a:srgbClr val="FF0000"/>
                </a:solidFill>
                <a:latin typeface="Century Gothic" pitchFamily="34" charset="0"/>
              </a:rPr>
              <a:t>Smoking</a:t>
            </a:r>
          </a:p>
          <a:p>
            <a:pPr algn="ctr"/>
            <a:endParaRPr lang="en-US" sz="1200" dirty="0">
              <a:solidFill>
                <a:schemeClr val="tx1">
                  <a:lumMod val="75000"/>
                  <a:lumOff val="25000"/>
                </a:schemeClr>
              </a:solidFill>
              <a:latin typeface="Century Gothic"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4a.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Frame 4"/>
          <p:cNvSpPr/>
          <p:nvPr/>
        </p:nvSpPr>
        <p:spPr>
          <a:xfrm>
            <a:off x="0" y="0"/>
            <a:ext cx="9144000" cy="6858000"/>
          </a:xfrm>
          <a:prstGeom prst="frame">
            <a:avLst>
              <a:gd name="adj1" fmla="val 105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6148" name="Picture 5" descr="logo-final13.png"/>
          <p:cNvPicPr>
            <a:picLocks noChangeAspect="1"/>
          </p:cNvPicPr>
          <p:nvPr/>
        </p:nvPicPr>
        <p:blipFill>
          <a:blip r:embed="rId3"/>
          <a:srcRect/>
          <a:stretch>
            <a:fillRect/>
          </a:stretch>
        </p:blipFill>
        <p:spPr bwMode="auto">
          <a:xfrm>
            <a:off x="152400" y="136525"/>
            <a:ext cx="2667000" cy="777875"/>
          </a:xfrm>
          <a:prstGeom prst="rect">
            <a:avLst/>
          </a:prstGeom>
          <a:noFill/>
          <a:ln w="9525">
            <a:noFill/>
            <a:miter lim="800000"/>
            <a:headEnd/>
            <a:tailEnd/>
          </a:ln>
        </p:spPr>
      </p:pic>
      <p:cxnSp>
        <p:nvCxnSpPr>
          <p:cNvPr id="7" name="Straight Connector 6"/>
          <p:cNvCxnSpPr/>
          <p:nvPr/>
        </p:nvCxnSpPr>
        <p:spPr>
          <a:xfrm>
            <a:off x="381000" y="989013"/>
            <a:ext cx="8382000" cy="1587"/>
          </a:xfrm>
          <a:prstGeom prst="line">
            <a:avLst/>
          </a:prstGeom>
          <a:ln w="190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28600" y="1066800"/>
            <a:ext cx="8763000" cy="523220"/>
          </a:xfrm>
          <a:prstGeom prst="rect">
            <a:avLst/>
          </a:prstGeom>
        </p:spPr>
        <p:txBody>
          <a:bodyPr wrap="square">
            <a:spAutoFit/>
          </a:bodyPr>
          <a:lstStyle/>
          <a:p>
            <a:pPr algn="ctr">
              <a:defRPr/>
            </a:pPr>
            <a:r>
              <a:rPr lang="en-US" sz="2800" b="1" dirty="0">
                <a:solidFill>
                  <a:schemeClr val="accent5">
                    <a:lumMod val="50000"/>
                  </a:schemeClr>
                </a:solidFill>
                <a:latin typeface="Aharoni" pitchFamily="2" charset="-79"/>
                <a:cs typeface="Aharoni" pitchFamily="2" charset="-79"/>
              </a:rPr>
              <a:t>Advancells Treatment for Cardiovascular Diseases</a:t>
            </a:r>
          </a:p>
        </p:txBody>
      </p:sp>
      <p:sp>
        <p:nvSpPr>
          <p:cNvPr id="6151" name="Rectangle 7"/>
          <p:cNvSpPr>
            <a:spLocks noChangeArrowheads="1"/>
          </p:cNvSpPr>
          <p:nvPr/>
        </p:nvSpPr>
        <p:spPr bwMode="auto">
          <a:xfrm>
            <a:off x="533400" y="1751013"/>
            <a:ext cx="1649413" cy="430212"/>
          </a:xfrm>
          <a:prstGeom prst="rect">
            <a:avLst/>
          </a:prstGeom>
          <a:noFill/>
          <a:ln w="9525">
            <a:noFill/>
            <a:miter lim="800000"/>
            <a:headEnd/>
            <a:tailEnd/>
          </a:ln>
        </p:spPr>
        <p:txBody>
          <a:bodyPr wrap="none">
            <a:spAutoFit/>
          </a:bodyPr>
          <a:lstStyle/>
          <a:p>
            <a:pPr algn="ctr"/>
            <a:r>
              <a:rPr lang="en-US" sz="1200" b="1" dirty="0">
                <a:solidFill>
                  <a:srgbClr val="FF0000"/>
                </a:solidFill>
              </a:rPr>
              <a:t>Step 1</a:t>
            </a:r>
          </a:p>
          <a:p>
            <a:pPr algn="ctr"/>
            <a:r>
              <a:rPr lang="en-US" sz="1000" b="1" dirty="0">
                <a:solidFill>
                  <a:srgbClr val="0056AB"/>
                </a:solidFill>
              </a:rPr>
              <a:t>Bone Marrow Collection</a:t>
            </a:r>
            <a:endParaRPr lang="en-US" sz="1000" dirty="0">
              <a:solidFill>
                <a:srgbClr val="0056AB"/>
              </a:solidFill>
            </a:endParaRPr>
          </a:p>
        </p:txBody>
      </p:sp>
      <p:sp>
        <p:nvSpPr>
          <p:cNvPr id="6152" name="Rectangle 8"/>
          <p:cNvSpPr>
            <a:spLocks noChangeArrowheads="1"/>
          </p:cNvSpPr>
          <p:nvPr/>
        </p:nvSpPr>
        <p:spPr bwMode="auto">
          <a:xfrm>
            <a:off x="3810000" y="1751013"/>
            <a:ext cx="1576388" cy="430212"/>
          </a:xfrm>
          <a:prstGeom prst="rect">
            <a:avLst/>
          </a:prstGeom>
          <a:noFill/>
          <a:ln w="9525">
            <a:noFill/>
            <a:miter lim="800000"/>
            <a:headEnd/>
            <a:tailEnd/>
          </a:ln>
        </p:spPr>
        <p:txBody>
          <a:bodyPr wrap="none">
            <a:spAutoFit/>
          </a:bodyPr>
          <a:lstStyle/>
          <a:p>
            <a:pPr algn="ctr"/>
            <a:r>
              <a:rPr lang="en-US" sz="1200" b="1" dirty="0">
                <a:solidFill>
                  <a:srgbClr val="FF0000"/>
                </a:solidFill>
              </a:rPr>
              <a:t>Step 2</a:t>
            </a:r>
          </a:p>
          <a:p>
            <a:pPr algn="ctr"/>
            <a:r>
              <a:rPr lang="en-US" sz="1000" b="1" dirty="0">
                <a:solidFill>
                  <a:srgbClr val="0056AB"/>
                </a:solidFill>
              </a:rPr>
              <a:t>Laboratory Processing</a:t>
            </a:r>
            <a:endParaRPr lang="en-US" sz="1000" dirty="0">
              <a:solidFill>
                <a:srgbClr val="0056AB"/>
              </a:solidFill>
            </a:endParaRPr>
          </a:p>
        </p:txBody>
      </p:sp>
      <p:sp>
        <p:nvSpPr>
          <p:cNvPr id="6153" name="Rectangle 9"/>
          <p:cNvSpPr>
            <a:spLocks noChangeArrowheads="1"/>
          </p:cNvSpPr>
          <p:nvPr/>
        </p:nvSpPr>
        <p:spPr bwMode="auto">
          <a:xfrm>
            <a:off x="6934200" y="1751013"/>
            <a:ext cx="1563688" cy="430212"/>
          </a:xfrm>
          <a:prstGeom prst="rect">
            <a:avLst/>
          </a:prstGeom>
          <a:noFill/>
          <a:ln w="9525">
            <a:noFill/>
            <a:miter lim="800000"/>
            <a:headEnd/>
            <a:tailEnd/>
          </a:ln>
        </p:spPr>
        <p:txBody>
          <a:bodyPr wrap="none">
            <a:spAutoFit/>
          </a:bodyPr>
          <a:lstStyle/>
          <a:p>
            <a:pPr algn="ctr"/>
            <a:r>
              <a:rPr lang="en-US" sz="1200" b="1" dirty="0">
                <a:solidFill>
                  <a:srgbClr val="FF0000"/>
                </a:solidFill>
              </a:rPr>
              <a:t>Step 3</a:t>
            </a:r>
          </a:p>
          <a:p>
            <a:pPr algn="ctr"/>
            <a:r>
              <a:rPr lang="en-US" sz="1000" b="1" dirty="0">
                <a:solidFill>
                  <a:srgbClr val="0056AB"/>
                </a:solidFill>
              </a:rPr>
              <a:t>Stem Cell Implantation</a:t>
            </a:r>
            <a:endParaRPr lang="en-US" sz="1000" dirty="0">
              <a:solidFill>
                <a:srgbClr val="0056AB"/>
              </a:solidFill>
            </a:endParaRPr>
          </a:p>
        </p:txBody>
      </p:sp>
      <p:pic>
        <p:nvPicPr>
          <p:cNvPr id="12" name="Picture 11" descr="13a.png"/>
          <p:cNvPicPr>
            <a:picLocks noChangeAspect="1"/>
          </p:cNvPicPr>
          <p:nvPr/>
        </p:nvPicPr>
        <p:blipFill>
          <a:blip r:embed="rId4" cstate="print"/>
          <a:stretch>
            <a:fillRect/>
          </a:stretch>
        </p:blipFill>
        <p:spPr>
          <a:xfrm>
            <a:off x="152400" y="2284413"/>
            <a:ext cx="2743200" cy="2286000"/>
          </a:xfrm>
          <a:prstGeom prst="rect">
            <a:avLst/>
          </a:prstGeom>
          <a:ln>
            <a:solidFill>
              <a:schemeClr val="bg1">
                <a:lumMod val="50000"/>
              </a:schemeClr>
            </a:solidFill>
          </a:ln>
        </p:spPr>
      </p:pic>
      <p:sp>
        <p:nvSpPr>
          <p:cNvPr id="6157" name="Rectangle 14"/>
          <p:cNvSpPr>
            <a:spLocks noChangeArrowheads="1"/>
          </p:cNvSpPr>
          <p:nvPr/>
        </p:nvSpPr>
        <p:spPr bwMode="auto">
          <a:xfrm>
            <a:off x="152400" y="4646613"/>
            <a:ext cx="2743200" cy="707886"/>
          </a:xfrm>
          <a:prstGeom prst="rect">
            <a:avLst/>
          </a:prstGeom>
          <a:noFill/>
          <a:ln w="9525">
            <a:noFill/>
            <a:miter lim="800000"/>
            <a:headEnd/>
            <a:tailEnd/>
          </a:ln>
        </p:spPr>
        <p:txBody>
          <a:bodyPr>
            <a:spAutoFit/>
          </a:bodyPr>
          <a:lstStyle/>
          <a:p>
            <a:pPr algn="ctr">
              <a:buFont typeface="Arial" charset="0"/>
              <a:buChar char="•"/>
            </a:pPr>
            <a:r>
              <a:rPr lang="en-US" sz="1000" dirty="0"/>
              <a:t>   </a:t>
            </a:r>
            <a:r>
              <a:rPr lang="en-US" sz="1000" dirty="0" smtClean="0"/>
              <a:t>The collection of bone marrow is done from the </a:t>
            </a:r>
            <a:r>
              <a:rPr lang="en-US" sz="1000" b="1" i="1" dirty="0" smtClean="0"/>
              <a:t>hip bone </a:t>
            </a:r>
            <a:r>
              <a:rPr lang="en-US" sz="1000" dirty="0" smtClean="0"/>
              <a:t>(iliac crest) of the patient by using a thin needle to mini-puncture the skin under local anesthesia.</a:t>
            </a:r>
            <a:endParaRPr lang="en-US" sz="1000" dirty="0"/>
          </a:p>
        </p:txBody>
      </p:sp>
      <p:sp>
        <p:nvSpPr>
          <p:cNvPr id="6158" name="Rectangle 15"/>
          <p:cNvSpPr>
            <a:spLocks noChangeArrowheads="1"/>
          </p:cNvSpPr>
          <p:nvPr/>
        </p:nvSpPr>
        <p:spPr bwMode="auto">
          <a:xfrm>
            <a:off x="3124200" y="6073775"/>
            <a:ext cx="2819400" cy="708025"/>
          </a:xfrm>
          <a:prstGeom prst="rect">
            <a:avLst/>
          </a:prstGeom>
          <a:noFill/>
          <a:ln w="9525">
            <a:noFill/>
            <a:miter lim="800000"/>
            <a:headEnd/>
            <a:tailEnd/>
          </a:ln>
        </p:spPr>
        <p:txBody>
          <a:bodyPr wrap="square">
            <a:spAutoFit/>
          </a:bodyPr>
          <a:lstStyle/>
          <a:p>
            <a:pPr algn="ctr">
              <a:buFont typeface="Arial" charset="0"/>
              <a:buChar char="•"/>
            </a:pPr>
            <a:r>
              <a:rPr lang="en-US" sz="1000" dirty="0"/>
              <a:t>  </a:t>
            </a:r>
            <a:r>
              <a:rPr lang="en-US" sz="1000" dirty="0" smtClean="0"/>
              <a:t>The </a:t>
            </a:r>
            <a:r>
              <a:rPr lang="en-US" sz="1000" dirty="0"/>
              <a:t>stem cells from the collected bone marrow are evaluated to measure their strength and vitality in </a:t>
            </a:r>
            <a:r>
              <a:rPr lang="en-US" sz="1000" b="1" i="1" dirty="0"/>
              <a:t>our government-approved </a:t>
            </a:r>
            <a:r>
              <a:rPr lang="en-US" sz="1000" b="1" i="1" dirty="0" smtClean="0"/>
              <a:t>(</a:t>
            </a:r>
            <a:r>
              <a:rPr lang="en-US" sz="1000" b="1" i="1" dirty="0" err="1" smtClean="0"/>
              <a:t>cGMP</a:t>
            </a:r>
            <a:r>
              <a:rPr lang="en-US" sz="1000" b="1" i="1" dirty="0"/>
              <a:t>),</a:t>
            </a:r>
          </a:p>
          <a:p>
            <a:pPr algn="ctr"/>
            <a:r>
              <a:rPr lang="en-US" sz="1000" b="1" i="1" dirty="0"/>
              <a:t>ultramodern laboratory</a:t>
            </a:r>
            <a:r>
              <a:rPr lang="en-US" sz="1000" dirty="0"/>
              <a:t>.</a:t>
            </a:r>
          </a:p>
        </p:txBody>
      </p:sp>
      <p:pic>
        <p:nvPicPr>
          <p:cNvPr id="16" name="Picture 15" descr="mg.png"/>
          <p:cNvPicPr>
            <a:picLocks noChangeAspect="1"/>
          </p:cNvPicPr>
          <p:nvPr/>
        </p:nvPicPr>
        <p:blipFill>
          <a:blip r:embed="rId5" cstate="print"/>
          <a:stretch>
            <a:fillRect/>
          </a:stretch>
        </p:blipFill>
        <p:spPr>
          <a:xfrm>
            <a:off x="3124200" y="2286000"/>
            <a:ext cx="2819400" cy="3657600"/>
          </a:xfrm>
          <a:prstGeom prst="rect">
            <a:avLst/>
          </a:prstGeom>
          <a:ln>
            <a:solidFill>
              <a:schemeClr val="bg1">
                <a:lumMod val="50000"/>
              </a:schemeClr>
            </a:solidFill>
          </a:ln>
        </p:spPr>
      </p:pic>
      <p:pic>
        <p:nvPicPr>
          <p:cNvPr id="20" name="Picture 19" descr="cath-angiogram.jpg"/>
          <p:cNvPicPr>
            <a:picLocks noChangeAspect="1"/>
          </p:cNvPicPr>
          <p:nvPr/>
        </p:nvPicPr>
        <p:blipFill>
          <a:blip r:embed="rId6"/>
          <a:stretch>
            <a:fillRect/>
          </a:stretch>
        </p:blipFill>
        <p:spPr>
          <a:xfrm>
            <a:off x="6172200" y="2286000"/>
            <a:ext cx="2743200" cy="2286000"/>
          </a:xfrm>
          <a:prstGeom prst="rect">
            <a:avLst/>
          </a:prstGeom>
          <a:ln>
            <a:solidFill>
              <a:schemeClr val="bg1">
                <a:lumMod val="50000"/>
              </a:schemeClr>
            </a:solidFill>
          </a:ln>
        </p:spPr>
      </p:pic>
      <p:sp>
        <p:nvSpPr>
          <p:cNvPr id="21" name="Rectangle 15"/>
          <p:cNvSpPr>
            <a:spLocks noChangeArrowheads="1"/>
          </p:cNvSpPr>
          <p:nvPr/>
        </p:nvSpPr>
        <p:spPr bwMode="auto">
          <a:xfrm>
            <a:off x="6172200" y="4648200"/>
            <a:ext cx="2819400" cy="1477328"/>
          </a:xfrm>
          <a:prstGeom prst="rect">
            <a:avLst/>
          </a:prstGeom>
          <a:noFill/>
          <a:ln w="9525">
            <a:noFill/>
            <a:miter lim="800000"/>
            <a:headEnd/>
            <a:tailEnd/>
          </a:ln>
        </p:spPr>
        <p:txBody>
          <a:bodyPr wrap="square">
            <a:spAutoFit/>
          </a:bodyPr>
          <a:lstStyle/>
          <a:p>
            <a:pPr algn="ctr">
              <a:buFont typeface="Arial" charset="0"/>
              <a:buChar char="•"/>
            </a:pPr>
            <a:r>
              <a:rPr lang="en-US" sz="1000" dirty="0"/>
              <a:t> </a:t>
            </a:r>
            <a:r>
              <a:rPr lang="en-US" sz="1000" dirty="0" smtClean="0"/>
              <a:t>  The prepared stem cells are infused into the pancreatic artery through a fine wire which has already been inserted into the patient’s right femoral artery. The entire process is done under local anesthesia. An X-ray image is used to guide through the penile artery where the stem cells are released through a very small opening of the catheter. The entire process takes around 90 minutes.</a:t>
            </a:r>
            <a:endParaRPr lang="en-US"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a.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Frame 4"/>
          <p:cNvSpPr/>
          <p:nvPr/>
        </p:nvSpPr>
        <p:spPr>
          <a:xfrm>
            <a:off x="0" y="0"/>
            <a:ext cx="9144000" cy="6858000"/>
          </a:xfrm>
          <a:prstGeom prst="frame">
            <a:avLst>
              <a:gd name="adj1" fmla="val 105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6" name="Picture 5" descr="logo-final13.png"/>
          <p:cNvPicPr>
            <a:picLocks noChangeAspect="1"/>
          </p:cNvPicPr>
          <p:nvPr/>
        </p:nvPicPr>
        <p:blipFill>
          <a:blip r:embed="rId3"/>
          <a:srcRect/>
          <a:stretch>
            <a:fillRect/>
          </a:stretch>
        </p:blipFill>
        <p:spPr bwMode="auto">
          <a:xfrm>
            <a:off x="152400" y="136525"/>
            <a:ext cx="2667000" cy="777875"/>
          </a:xfrm>
          <a:prstGeom prst="rect">
            <a:avLst/>
          </a:prstGeom>
          <a:noFill/>
          <a:ln w="9525">
            <a:noFill/>
            <a:miter lim="800000"/>
            <a:headEnd/>
            <a:tailEnd/>
          </a:ln>
        </p:spPr>
      </p:pic>
      <p:cxnSp>
        <p:nvCxnSpPr>
          <p:cNvPr id="7" name="Straight Connector 6"/>
          <p:cNvCxnSpPr/>
          <p:nvPr/>
        </p:nvCxnSpPr>
        <p:spPr>
          <a:xfrm>
            <a:off x="381000" y="989013"/>
            <a:ext cx="8382000" cy="1587"/>
          </a:xfrm>
          <a:prstGeom prst="line">
            <a:avLst/>
          </a:prstGeom>
          <a:ln w="190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90600" y="1168400"/>
            <a:ext cx="7086600" cy="584200"/>
          </a:xfrm>
          <a:prstGeom prst="rect">
            <a:avLst/>
          </a:prstGeom>
        </p:spPr>
        <p:txBody>
          <a:bodyPr>
            <a:spAutoFit/>
          </a:bodyPr>
          <a:lstStyle/>
          <a:p>
            <a:pPr algn="ctr">
              <a:defRPr/>
            </a:pPr>
            <a:r>
              <a:rPr lang="en-US" sz="3200" b="1" dirty="0" smtClean="0">
                <a:solidFill>
                  <a:schemeClr val="accent5">
                    <a:lumMod val="50000"/>
                  </a:schemeClr>
                </a:solidFill>
                <a:latin typeface="Aharoni" pitchFamily="2" charset="-79"/>
                <a:cs typeface="Aharoni" pitchFamily="2" charset="-79"/>
              </a:rPr>
              <a:t>Case Example</a:t>
            </a:r>
            <a:endParaRPr lang="en-US" sz="3200" b="1" dirty="0">
              <a:solidFill>
                <a:schemeClr val="accent5">
                  <a:lumMod val="50000"/>
                </a:schemeClr>
              </a:solidFill>
              <a:latin typeface="Aharoni" pitchFamily="2" charset="-79"/>
              <a:cs typeface="Aharoni" pitchFamily="2" charset="-79"/>
            </a:endParaRPr>
          </a:p>
        </p:txBody>
      </p:sp>
      <p:sp>
        <p:nvSpPr>
          <p:cNvPr id="9" name="Rectangle 8"/>
          <p:cNvSpPr/>
          <p:nvPr/>
        </p:nvSpPr>
        <p:spPr>
          <a:xfrm>
            <a:off x="381000" y="1752600"/>
            <a:ext cx="8305800" cy="4524315"/>
          </a:xfrm>
          <a:prstGeom prst="rect">
            <a:avLst/>
          </a:prstGeom>
        </p:spPr>
        <p:txBody>
          <a:bodyPr wrap="square">
            <a:spAutoFit/>
          </a:bodyPr>
          <a:lstStyle/>
          <a:p>
            <a:pPr algn="ctr">
              <a:lnSpc>
                <a:spcPct val="150000"/>
              </a:lnSpc>
            </a:pPr>
            <a:r>
              <a:rPr lang="en-US" b="1" i="1" dirty="0" smtClean="0">
                <a:solidFill>
                  <a:schemeClr val="accent5">
                    <a:lumMod val="50000"/>
                  </a:schemeClr>
                </a:solidFill>
                <a:latin typeface="Century Gothic" pitchFamily="34" charset="0"/>
              </a:rPr>
              <a:t>(Pre Stem Cell treatment symptoms)</a:t>
            </a:r>
          </a:p>
          <a:p>
            <a:pPr algn="ctr">
              <a:lnSpc>
                <a:spcPct val="150000"/>
              </a:lnSpc>
            </a:pPr>
            <a:r>
              <a:rPr lang="en-US" b="1" i="1" dirty="0" smtClean="0">
                <a:solidFill>
                  <a:srgbClr val="FF0000"/>
                </a:solidFill>
                <a:latin typeface="Century Gothic" pitchFamily="34" charset="0"/>
              </a:rPr>
              <a:t>Name of Patient : Aaron Wood, </a:t>
            </a:r>
            <a:r>
              <a:rPr lang="en-US" sz="1200" b="1" i="1" dirty="0" smtClean="0">
                <a:solidFill>
                  <a:srgbClr val="FF0000"/>
                </a:solidFill>
                <a:latin typeface="Century Gothic" pitchFamily="34" charset="0"/>
              </a:rPr>
              <a:t>(Age 60 - 3 heart attacks and heart failure)</a:t>
            </a:r>
          </a:p>
          <a:p>
            <a:pPr algn="ctr">
              <a:lnSpc>
                <a:spcPct val="150000"/>
              </a:lnSpc>
            </a:pPr>
            <a:endParaRPr lang="en-US" sz="1200" i="1" dirty="0" smtClean="0">
              <a:solidFill>
                <a:schemeClr val="tx1">
                  <a:lumMod val="75000"/>
                  <a:lumOff val="25000"/>
                </a:schemeClr>
              </a:solidFill>
              <a:latin typeface="Century Gothic" pitchFamily="34" charset="0"/>
            </a:endParaRPr>
          </a:p>
          <a:p>
            <a:pPr algn="just"/>
            <a:r>
              <a:rPr lang="en-US" i="1" dirty="0" smtClean="0">
                <a:solidFill>
                  <a:schemeClr val="tx1">
                    <a:lumMod val="85000"/>
                    <a:lumOff val="15000"/>
                  </a:schemeClr>
                </a:solidFill>
                <a:latin typeface="Century Gothic" pitchFamily="34" charset="0"/>
              </a:rPr>
              <a:t> He suffered from a massive heart attack in 1988, the result was a necrosis of the backside of his heart. A large part of his cardiac muscle was replaced by scar tissue. Two more heart attacks followed in 1990 and 1992. In 1994, he was diagnosed with congestive heart failure.</a:t>
            </a:r>
          </a:p>
          <a:p>
            <a:pPr algn="just"/>
            <a:endParaRPr lang="en-US" i="1" dirty="0" smtClean="0">
              <a:solidFill>
                <a:schemeClr val="tx1">
                  <a:lumMod val="85000"/>
                  <a:lumOff val="15000"/>
                </a:schemeClr>
              </a:solidFill>
              <a:latin typeface="Century Gothic" pitchFamily="34" charset="0"/>
            </a:endParaRPr>
          </a:p>
          <a:p>
            <a:pPr algn="just"/>
            <a:r>
              <a:rPr lang="en-US" i="1" dirty="0" smtClean="0">
                <a:solidFill>
                  <a:schemeClr val="tx1">
                    <a:lumMod val="85000"/>
                    <a:lumOff val="15000"/>
                  </a:schemeClr>
                </a:solidFill>
                <a:latin typeface="Century Gothic" pitchFamily="34" charset="0"/>
              </a:rPr>
              <a:t>His active life as a rancher was over after the first heart attack. It seems a family tradition: 16 Woods passed away from heart-damage and he was living in constant fear of dying.</a:t>
            </a:r>
          </a:p>
          <a:p>
            <a:pPr algn="just"/>
            <a:endParaRPr lang="en-US" i="1" dirty="0" smtClean="0">
              <a:solidFill>
                <a:schemeClr val="tx1">
                  <a:lumMod val="85000"/>
                  <a:lumOff val="15000"/>
                </a:schemeClr>
              </a:solidFill>
              <a:latin typeface="Century Gothic" pitchFamily="34" charset="0"/>
            </a:endParaRPr>
          </a:p>
          <a:p>
            <a:pPr algn="just"/>
            <a:r>
              <a:rPr lang="en-US" i="1" dirty="0" smtClean="0">
                <a:solidFill>
                  <a:schemeClr val="tx1">
                    <a:lumMod val="85000"/>
                    <a:lumOff val="15000"/>
                  </a:schemeClr>
                </a:solidFill>
                <a:latin typeface="Century Gothic" pitchFamily="34" charset="0"/>
              </a:rPr>
              <a:t>During these years he turned down two possible heart transplants because he did not want to live with the immune suppressive medications for the rest of his life.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a.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Frame 4"/>
          <p:cNvSpPr/>
          <p:nvPr/>
        </p:nvSpPr>
        <p:spPr>
          <a:xfrm>
            <a:off x="0" y="0"/>
            <a:ext cx="9144000" cy="6858000"/>
          </a:xfrm>
          <a:prstGeom prst="frame">
            <a:avLst>
              <a:gd name="adj1" fmla="val 105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6" name="Picture 5" descr="logo-final13.png"/>
          <p:cNvPicPr>
            <a:picLocks noChangeAspect="1"/>
          </p:cNvPicPr>
          <p:nvPr/>
        </p:nvPicPr>
        <p:blipFill>
          <a:blip r:embed="rId3"/>
          <a:srcRect/>
          <a:stretch>
            <a:fillRect/>
          </a:stretch>
        </p:blipFill>
        <p:spPr bwMode="auto">
          <a:xfrm>
            <a:off x="152400" y="136525"/>
            <a:ext cx="2667000" cy="777875"/>
          </a:xfrm>
          <a:prstGeom prst="rect">
            <a:avLst/>
          </a:prstGeom>
          <a:noFill/>
          <a:ln w="9525">
            <a:noFill/>
            <a:miter lim="800000"/>
            <a:headEnd/>
            <a:tailEnd/>
          </a:ln>
        </p:spPr>
      </p:pic>
      <p:cxnSp>
        <p:nvCxnSpPr>
          <p:cNvPr id="7" name="Straight Connector 6"/>
          <p:cNvCxnSpPr/>
          <p:nvPr/>
        </p:nvCxnSpPr>
        <p:spPr>
          <a:xfrm>
            <a:off x="381000" y="989013"/>
            <a:ext cx="8382000" cy="1587"/>
          </a:xfrm>
          <a:prstGeom prst="line">
            <a:avLst/>
          </a:prstGeom>
          <a:ln w="190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066800" y="1244600"/>
            <a:ext cx="7086600" cy="584200"/>
          </a:xfrm>
          <a:prstGeom prst="rect">
            <a:avLst/>
          </a:prstGeom>
        </p:spPr>
        <p:txBody>
          <a:bodyPr>
            <a:spAutoFit/>
          </a:bodyPr>
          <a:lstStyle/>
          <a:p>
            <a:pPr algn="ctr">
              <a:defRPr/>
            </a:pPr>
            <a:r>
              <a:rPr lang="en-US" sz="3200" b="1" dirty="0" smtClean="0">
                <a:solidFill>
                  <a:schemeClr val="accent5">
                    <a:lumMod val="50000"/>
                  </a:schemeClr>
                </a:solidFill>
                <a:latin typeface="Aharoni" pitchFamily="2" charset="-79"/>
                <a:cs typeface="Aharoni" pitchFamily="2" charset="-79"/>
              </a:rPr>
              <a:t>Post Stem Cells Treatment</a:t>
            </a:r>
            <a:endParaRPr lang="en-US" sz="3200" b="1" dirty="0">
              <a:solidFill>
                <a:schemeClr val="accent5">
                  <a:lumMod val="50000"/>
                </a:schemeClr>
              </a:solidFill>
              <a:latin typeface="Aharoni" pitchFamily="2" charset="-79"/>
              <a:cs typeface="Aharoni" pitchFamily="2" charset="-79"/>
            </a:endParaRPr>
          </a:p>
        </p:txBody>
      </p:sp>
      <p:sp>
        <p:nvSpPr>
          <p:cNvPr id="9" name="Rectangle 8"/>
          <p:cNvSpPr/>
          <p:nvPr/>
        </p:nvSpPr>
        <p:spPr>
          <a:xfrm>
            <a:off x="381000" y="1820882"/>
            <a:ext cx="8458200" cy="4662815"/>
          </a:xfrm>
          <a:prstGeom prst="rect">
            <a:avLst/>
          </a:prstGeom>
        </p:spPr>
        <p:txBody>
          <a:bodyPr wrap="square">
            <a:spAutoFit/>
          </a:bodyPr>
          <a:lstStyle/>
          <a:p>
            <a:pPr algn="ctr">
              <a:lnSpc>
                <a:spcPct val="150000"/>
              </a:lnSpc>
            </a:pPr>
            <a:r>
              <a:rPr lang="en-US" b="1" i="1" dirty="0" smtClean="0">
                <a:solidFill>
                  <a:srgbClr val="FF0000"/>
                </a:solidFill>
                <a:latin typeface="Century Gothic" pitchFamily="34" charset="0"/>
              </a:rPr>
              <a:t>Name of Patient : Aaron Wood, </a:t>
            </a:r>
            <a:r>
              <a:rPr lang="en-US" sz="1200" b="1" i="1" dirty="0" smtClean="0">
                <a:solidFill>
                  <a:srgbClr val="FF0000"/>
                </a:solidFill>
                <a:latin typeface="Century Gothic" pitchFamily="34" charset="0"/>
              </a:rPr>
              <a:t>(Age 60 - 3 heart attacks and heart failure)</a:t>
            </a:r>
          </a:p>
          <a:p>
            <a:pPr algn="ctr"/>
            <a:endParaRPr lang="en-US" b="1" i="1" dirty="0" smtClean="0">
              <a:solidFill>
                <a:srgbClr val="FF0000"/>
              </a:solidFill>
              <a:latin typeface="Century Gothic" pitchFamily="34" charset="0"/>
            </a:endParaRPr>
          </a:p>
          <a:p>
            <a:pPr algn="just"/>
            <a:r>
              <a:rPr lang="en-US" i="1" dirty="0" smtClean="0">
                <a:solidFill>
                  <a:schemeClr val="tx1">
                    <a:lumMod val="85000"/>
                    <a:lumOff val="15000"/>
                  </a:schemeClr>
                </a:solidFill>
                <a:latin typeface="Century Gothic" pitchFamily="34" charset="0"/>
              </a:rPr>
              <a:t>A recent check-up showed his EF capacity at 45 - 55 %. Just two weeks after treatment, he went from 15 prescription pills per day down to 2, walk 2.5 miles without turning blue, lift weights and - </a:t>
            </a:r>
            <a:r>
              <a:rPr lang="en-US" b="1" i="1" dirty="0" smtClean="0">
                <a:solidFill>
                  <a:schemeClr val="tx1">
                    <a:lumMod val="85000"/>
                    <a:lumOff val="15000"/>
                  </a:schemeClr>
                </a:solidFill>
                <a:latin typeface="Century Gothic" pitchFamily="34" charset="0"/>
              </a:rPr>
              <a:t>finally after 22 years - live a normal life</a:t>
            </a:r>
            <a:r>
              <a:rPr lang="en-US" i="1" dirty="0" smtClean="0">
                <a:solidFill>
                  <a:schemeClr val="tx1">
                    <a:lumMod val="85000"/>
                    <a:lumOff val="15000"/>
                  </a:schemeClr>
                </a:solidFill>
                <a:latin typeface="Century Gothic" pitchFamily="34" charset="0"/>
              </a:rPr>
              <a:t>.</a:t>
            </a:r>
          </a:p>
          <a:p>
            <a:pPr algn="just"/>
            <a:endParaRPr lang="en-US" i="1" dirty="0" smtClean="0">
              <a:solidFill>
                <a:schemeClr val="tx1">
                  <a:lumMod val="85000"/>
                  <a:lumOff val="15000"/>
                </a:schemeClr>
              </a:solidFill>
              <a:latin typeface="Century Gothic" pitchFamily="34" charset="0"/>
            </a:endParaRPr>
          </a:p>
          <a:p>
            <a:pPr algn="just"/>
            <a:r>
              <a:rPr lang="en-US" i="1" dirty="0" smtClean="0">
                <a:solidFill>
                  <a:schemeClr val="tx1">
                    <a:lumMod val="85000"/>
                    <a:lumOff val="15000"/>
                  </a:schemeClr>
                </a:solidFill>
                <a:latin typeface="Century Gothic" pitchFamily="34" charset="0"/>
              </a:rPr>
              <a:t>Now, he is going for skydiving next weekend, something he last enjoyed 3 years ago.</a:t>
            </a:r>
          </a:p>
          <a:p>
            <a:pPr algn="just"/>
            <a:endParaRPr lang="en-US" i="1" dirty="0" smtClean="0">
              <a:solidFill>
                <a:schemeClr val="tx1">
                  <a:lumMod val="85000"/>
                  <a:lumOff val="15000"/>
                </a:schemeClr>
              </a:solidFill>
              <a:latin typeface="Century Gothic" pitchFamily="34" charset="0"/>
            </a:endParaRPr>
          </a:p>
          <a:p>
            <a:pPr algn="just"/>
            <a:r>
              <a:rPr lang="en-US" i="1" dirty="0" smtClean="0">
                <a:solidFill>
                  <a:schemeClr val="tx1">
                    <a:lumMod val="85000"/>
                    <a:lumOff val="15000"/>
                  </a:schemeClr>
                </a:solidFill>
                <a:latin typeface="Century Gothic" pitchFamily="34" charset="0"/>
              </a:rPr>
              <a:t>He no longer have any angina pain or no shortness of breath - no symptoms whatsoever. He can walk 3 miles per day and lift heavy weights again.</a:t>
            </a:r>
          </a:p>
          <a:p>
            <a:pPr algn="just"/>
            <a:endParaRPr lang="en-US" i="1" dirty="0" smtClean="0">
              <a:solidFill>
                <a:schemeClr val="tx1">
                  <a:lumMod val="85000"/>
                  <a:lumOff val="15000"/>
                </a:schemeClr>
              </a:solidFill>
              <a:latin typeface="Century Gothic" pitchFamily="34" charset="0"/>
            </a:endParaRPr>
          </a:p>
          <a:p>
            <a:pPr algn="just"/>
            <a:r>
              <a:rPr lang="en-US" i="1" dirty="0" smtClean="0">
                <a:solidFill>
                  <a:schemeClr val="tx1">
                    <a:lumMod val="85000"/>
                    <a:lumOff val="15000"/>
                  </a:schemeClr>
                </a:solidFill>
                <a:latin typeface="Century Gothic" pitchFamily="34" charset="0"/>
              </a:rPr>
              <a:t>He consider this a complete reversal. He saw his cardiologist 2 weeks ago for more testing and he is still shaking his head.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4a.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Frame 4"/>
          <p:cNvSpPr/>
          <p:nvPr/>
        </p:nvSpPr>
        <p:spPr>
          <a:xfrm>
            <a:off x="0" y="0"/>
            <a:ext cx="9144000" cy="6858000"/>
          </a:xfrm>
          <a:prstGeom prst="frame">
            <a:avLst>
              <a:gd name="adj1" fmla="val 105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7172" name="Picture 5" descr="logo-final13.png"/>
          <p:cNvPicPr>
            <a:picLocks noChangeAspect="1"/>
          </p:cNvPicPr>
          <p:nvPr/>
        </p:nvPicPr>
        <p:blipFill>
          <a:blip r:embed="rId3"/>
          <a:srcRect/>
          <a:stretch>
            <a:fillRect/>
          </a:stretch>
        </p:blipFill>
        <p:spPr bwMode="auto">
          <a:xfrm>
            <a:off x="152400" y="136525"/>
            <a:ext cx="2667000" cy="777875"/>
          </a:xfrm>
          <a:prstGeom prst="rect">
            <a:avLst/>
          </a:prstGeom>
          <a:noFill/>
          <a:ln w="9525">
            <a:noFill/>
            <a:miter lim="800000"/>
            <a:headEnd/>
            <a:tailEnd/>
          </a:ln>
        </p:spPr>
      </p:pic>
      <p:cxnSp>
        <p:nvCxnSpPr>
          <p:cNvPr id="7" name="Straight Connector 6"/>
          <p:cNvCxnSpPr/>
          <p:nvPr/>
        </p:nvCxnSpPr>
        <p:spPr>
          <a:xfrm>
            <a:off x="381000" y="989013"/>
            <a:ext cx="8382000" cy="1587"/>
          </a:xfrm>
          <a:prstGeom prst="line">
            <a:avLst/>
          </a:prstGeom>
          <a:ln w="190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174" name="Rectangle 9"/>
          <p:cNvSpPr>
            <a:spLocks noChangeArrowheads="1"/>
          </p:cNvSpPr>
          <p:nvPr/>
        </p:nvSpPr>
        <p:spPr bwMode="auto">
          <a:xfrm>
            <a:off x="152400" y="5228272"/>
            <a:ext cx="8763000" cy="1477328"/>
          </a:xfrm>
          <a:prstGeom prst="rect">
            <a:avLst/>
          </a:prstGeom>
          <a:noFill/>
          <a:ln w="9525">
            <a:noFill/>
            <a:miter lim="800000"/>
            <a:headEnd/>
            <a:tailEnd/>
          </a:ln>
        </p:spPr>
        <p:txBody>
          <a:bodyPr wrap="square">
            <a:spAutoFit/>
          </a:bodyPr>
          <a:lstStyle/>
          <a:p>
            <a:pPr algn="ctr"/>
            <a:r>
              <a:rPr lang="en-US" b="1" dirty="0" smtClean="0">
                <a:solidFill>
                  <a:srgbClr val="0070C0"/>
                </a:solidFill>
                <a:latin typeface="Century Gothic" pitchFamily="34" charset="0"/>
              </a:rPr>
              <a:t> A total number of 21 patients with heart complications were put under observation after the ischemic heart disease treatment.</a:t>
            </a:r>
          </a:p>
          <a:p>
            <a:pPr algn="ctr"/>
            <a:r>
              <a:rPr lang="en-US" b="1" dirty="0" smtClean="0">
                <a:solidFill>
                  <a:srgbClr val="FF0000"/>
                </a:solidFill>
                <a:latin typeface="Century Gothic" pitchFamily="34" charset="0"/>
              </a:rPr>
              <a:t>A whopping 88% of the patients showed clinical improvements.</a:t>
            </a:r>
          </a:p>
          <a:p>
            <a:pPr algn="ctr"/>
            <a:r>
              <a:rPr lang="en-US" b="1" dirty="0" smtClean="0">
                <a:solidFill>
                  <a:srgbClr val="0070C0"/>
                </a:solidFill>
                <a:latin typeface="Century Gothic" pitchFamily="34" charset="0"/>
              </a:rPr>
              <a:t>Few of the various improvements reported were - less shortness of breath, reduction in medication, less weakness, less tiredness and less edema.</a:t>
            </a:r>
            <a:endParaRPr lang="en-US" b="1" dirty="0">
              <a:solidFill>
                <a:srgbClr val="0070C0"/>
              </a:solidFill>
              <a:latin typeface="Century Gothic" pitchFamily="34" charset="0"/>
            </a:endParaRPr>
          </a:p>
        </p:txBody>
      </p:sp>
      <p:pic>
        <p:nvPicPr>
          <p:cNvPr id="13" name="Picture 12" descr="17A.png"/>
          <p:cNvPicPr>
            <a:picLocks noChangeAspect="1"/>
          </p:cNvPicPr>
          <p:nvPr/>
        </p:nvPicPr>
        <p:blipFill>
          <a:blip r:embed="rId4"/>
          <a:stretch>
            <a:fillRect/>
          </a:stretch>
        </p:blipFill>
        <p:spPr>
          <a:xfrm>
            <a:off x="1981200" y="1143000"/>
            <a:ext cx="5378310" cy="3866819"/>
          </a:xfrm>
          <a:prstGeom prst="rect">
            <a:avLst/>
          </a:prstGeom>
          <a:effectLst>
            <a:glow rad="101600">
              <a:schemeClr val="bg1">
                <a:alpha val="60000"/>
              </a:schemeClr>
            </a:glow>
            <a:outerShdw blurRad="76200" dir="13500000" sy="23000" kx="1200000" algn="br" rotWithShape="0">
              <a:prstClr val="black">
                <a:alpha val="20000"/>
              </a:prst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TotalTime>
  <Words>707</Words>
  <Application>Microsoft Office PowerPoint</Application>
  <PresentationFormat>On-screen Show (4:3)</PresentationFormat>
  <Paragraphs>80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WEB</dc:creator>
  <cp:lastModifiedBy>WEB</cp:lastModifiedBy>
  <cp:revision>58</cp:revision>
  <dcterms:created xsi:type="dcterms:W3CDTF">2013-12-10T07:19:13Z</dcterms:created>
  <dcterms:modified xsi:type="dcterms:W3CDTF">2014-01-09T04:04:58Z</dcterms:modified>
</cp:coreProperties>
</file>